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8" r:id="rId2"/>
    <p:sldId id="365" r:id="rId3"/>
    <p:sldId id="375" r:id="rId4"/>
    <p:sldId id="376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257" r:id="rId33"/>
    <p:sldId id="307" r:id="rId34"/>
    <p:sldId id="308" r:id="rId35"/>
    <p:sldId id="309" r:id="rId36"/>
    <p:sldId id="260" r:id="rId37"/>
    <p:sldId id="261" r:id="rId38"/>
    <p:sldId id="259" r:id="rId39"/>
    <p:sldId id="263" r:id="rId40"/>
    <p:sldId id="311" r:id="rId41"/>
    <p:sldId id="312" r:id="rId42"/>
    <p:sldId id="284" r:id="rId43"/>
    <p:sldId id="343" r:id="rId44"/>
    <p:sldId id="285" r:id="rId45"/>
    <p:sldId id="335" r:id="rId46"/>
    <p:sldId id="337" r:id="rId47"/>
    <p:sldId id="338" r:id="rId48"/>
    <p:sldId id="339" r:id="rId49"/>
    <p:sldId id="340" r:id="rId50"/>
    <p:sldId id="341" r:id="rId51"/>
    <p:sldId id="342" r:id="rId52"/>
    <p:sldId id="283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286" r:id="rId76"/>
    <p:sldId id="288" r:id="rId77"/>
    <p:sldId id="290" r:id="rId78"/>
    <p:sldId id="291" r:id="rId79"/>
    <p:sldId id="292" r:id="rId80"/>
    <p:sldId id="293" r:id="rId81"/>
    <p:sldId id="294" r:id="rId82"/>
    <p:sldId id="295" r:id="rId83"/>
    <p:sldId id="298" r:id="rId84"/>
    <p:sldId id="299" r:id="rId85"/>
    <p:sldId id="301" r:id="rId86"/>
    <p:sldId id="282" r:id="rId87"/>
    <p:sldId id="281" r:id="rId8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78" autoAdjust="0"/>
  </p:normalViewPr>
  <p:slideViewPr>
    <p:cSldViewPr>
      <p:cViewPr>
        <p:scale>
          <a:sx n="80" d="100"/>
          <a:sy n="80" d="100"/>
        </p:scale>
        <p:origin x="-226" y="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36825-08AD-488F-8AF8-3889E366B28C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8690-6996-45D0-9F77-5C856DFF5CE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38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ctualicese.com/actualidad/2009/03/03/amigos-y-trabajo-cuando-la-colaboracion-de-un-familiar-o-amigo-constituye-relacion-laboral/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ualicese.com/actualidad/2008/07/31/cesantias-para-estudios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ctualicese.com/actualidad/2008/09/30/vacaciones-compensadas-en-dinero-son-base-para-el-pago-de-parafiscales/" TargetMode="External"/><Relationship Id="rId5" Type="http://schemas.openxmlformats.org/officeDocument/2006/relationships/hyperlink" Target="http://www.actualicese.com/actualidad/2008/06/16/abc-de-la-prima-legalde-servicios/" TargetMode="External"/><Relationship Id="rId4" Type="http://schemas.openxmlformats.org/officeDocument/2006/relationships/hyperlink" Target="http://www.actualicese.com/actualidad/2008/09/02/quien-paga-los-intereses-de-cesantias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ualicese.com/actualidad/2008/05/16/servicio-domestico-lo-ilegal-y-lo-legal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ctualicese.com/actualidad/2008/08/14/terminando-un-contrato-durante-el-periodo-de-prueba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ualicese.com/actualidad/2008/06/26/puede-el-empleador-modificar-los-terminos-del-contrato-sin-el-consentimiento-del-trabajador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microempresas en</a:t>
            </a:r>
            <a:r>
              <a:rPr lang="es-ES" baseline="0" dirty="0" smtClean="0"/>
              <a:t> general utilizan el contrato verbal, las pequeñas y medianas el contrato escrito definido, y las grandes utilizan temporales y contratación indefinida.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24</a:t>
            </a:fld>
            <a:endParaRPr lang="es-C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X eso entre dos </a:t>
            </a:r>
            <a:r>
              <a:rPr lang="es-ES" dirty="0" err="1" smtClean="0"/>
              <a:t>juridicas</a:t>
            </a:r>
            <a:r>
              <a:rPr lang="es-ES" dirty="0" smtClean="0"/>
              <a:t> no se puede</a:t>
            </a:r>
            <a:r>
              <a:rPr lang="es-ES" baseline="0" dirty="0" smtClean="0"/>
              <a:t> dar un contrato de trabajo 2.cualquier orden es </a:t>
            </a:r>
            <a:r>
              <a:rPr lang="es-ES" baseline="0" dirty="0" err="1" smtClean="0"/>
              <a:t>subordinacion</a:t>
            </a:r>
            <a:r>
              <a:rPr lang="es-ES" baseline="0" dirty="0" smtClean="0"/>
              <a:t> solo debe tener 1 jefe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46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trabajo personal que se presta por razones de amistad, de parentesco, aunque éste no sea real sino aparente, de gratitud o con el ánimo de colaborar en </a:t>
            </a:r>
            <a:r>
              <a:rPr lang="es-CO" sz="1200" b="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empresas</a:t>
            </a:r>
            <a:r>
              <a:rPr lang="es-CO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de interés común o de utilidad social, y en los demás casos análogos que revelen fines altruistas, aunque sea permanente, </a:t>
            </a:r>
            <a:r>
              <a:rPr lang="es-CO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configura </a:t>
            </a:r>
            <a:r>
              <a:rPr lang="es-CO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contrato de trabajo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47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48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bien por 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regla general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el contrato verbal es 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indefinido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(porque para fijar un plazo al contrato obligatoriamente se debe hacer por escrito),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la única posibilidad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donde podríamos hablar de la duración de un contrato verbal, </a:t>
            </a:r>
            <a:r>
              <a:rPr lang="es-CO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cuando claramente sea para el cumplimiento de una </a:t>
            </a:r>
            <a:r>
              <a:rPr lang="es-CO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tarea específica</a:t>
            </a:r>
            <a:r>
              <a:rPr lang="es-CO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s-CO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ocasional</a:t>
            </a:r>
            <a:r>
              <a:rPr lang="es-CO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 </a:t>
            </a:r>
            <a:r>
              <a:rPr lang="es-CO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corta.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49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50</a:t>
            </a:fld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51</a:t>
            </a:fld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X eso entre dos </a:t>
            </a:r>
            <a:r>
              <a:rPr lang="es-ES" dirty="0" err="1" smtClean="0"/>
              <a:t>juridicas</a:t>
            </a:r>
            <a:r>
              <a:rPr lang="es-ES" dirty="0" smtClean="0"/>
              <a:t> no se puede</a:t>
            </a:r>
            <a:r>
              <a:rPr lang="es-ES" baseline="0" dirty="0" smtClean="0"/>
              <a:t> dar un contrato de trabajo 2.cualquier orden es </a:t>
            </a:r>
            <a:r>
              <a:rPr lang="es-ES" baseline="0" dirty="0" err="1" smtClean="0"/>
              <a:t>subordinacion</a:t>
            </a:r>
            <a:r>
              <a:rPr lang="es-ES" baseline="0" dirty="0" smtClean="0"/>
              <a:t> solo debe tener 1 jefe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52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X eso entre dos </a:t>
            </a:r>
            <a:r>
              <a:rPr lang="es-ES" dirty="0" err="1" smtClean="0"/>
              <a:t>juridicas</a:t>
            </a:r>
            <a:r>
              <a:rPr lang="es-ES" dirty="0" smtClean="0"/>
              <a:t> no se puede</a:t>
            </a:r>
            <a:r>
              <a:rPr lang="es-ES" baseline="0" dirty="0" smtClean="0"/>
              <a:t> dar un contrato de trabajo 2.cualquier orden es </a:t>
            </a:r>
            <a:r>
              <a:rPr lang="es-ES" baseline="0" dirty="0" err="1" smtClean="0"/>
              <a:t>subordinacion</a:t>
            </a:r>
            <a:r>
              <a:rPr lang="es-ES" baseline="0" dirty="0" smtClean="0"/>
              <a:t> solo debe tener 1 jefe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75</a:t>
            </a:fld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X eso entre dos </a:t>
            </a:r>
            <a:r>
              <a:rPr lang="es-ES" dirty="0" err="1" smtClean="0"/>
              <a:t>juridicas</a:t>
            </a:r>
            <a:r>
              <a:rPr lang="es-ES" dirty="0" smtClean="0"/>
              <a:t> no se puede</a:t>
            </a:r>
            <a:r>
              <a:rPr lang="es-ES" baseline="0" dirty="0" smtClean="0"/>
              <a:t> dar un contrato de trabajo 2.cualquier orden es </a:t>
            </a:r>
            <a:r>
              <a:rPr lang="es-ES" baseline="0" dirty="0" err="1" smtClean="0"/>
              <a:t>subordinacion</a:t>
            </a:r>
            <a:r>
              <a:rPr lang="es-ES" baseline="0" dirty="0" smtClean="0"/>
              <a:t> solo debe tener 1 jefe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76</a:t>
            </a:fld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X eso entre dos </a:t>
            </a:r>
            <a:r>
              <a:rPr lang="es-ES" dirty="0" err="1" smtClean="0"/>
              <a:t>juridicas</a:t>
            </a:r>
            <a:r>
              <a:rPr lang="es-ES" dirty="0" smtClean="0"/>
              <a:t> no se puede</a:t>
            </a:r>
            <a:r>
              <a:rPr lang="es-ES" baseline="0" dirty="0" smtClean="0"/>
              <a:t> dar un contrato de trabajo 2.cualquier orden es </a:t>
            </a:r>
            <a:r>
              <a:rPr lang="es-ES" baseline="0" dirty="0" err="1" smtClean="0"/>
              <a:t>subordinacion</a:t>
            </a:r>
            <a:r>
              <a:rPr lang="es-ES" baseline="0" dirty="0" smtClean="0"/>
              <a:t> solo debe tener 1 jefe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77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450 mil millones </a:t>
            </a:r>
            <a:r>
              <a:rPr lang="es-CO" dirty="0" err="1" smtClean="0"/>
              <a:t>Fla</a:t>
            </a:r>
            <a:r>
              <a:rPr lang="es-CO" dirty="0" smtClean="0"/>
              <a:t> 25% del</a:t>
            </a:r>
            <a:r>
              <a:rPr lang="es-CO" baseline="0" dirty="0" smtClean="0"/>
              <a:t> presupuesto total del </a:t>
            </a:r>
            <a:r>
              <a:rPr lang="es-CO" baseline="0" dirty="0" err="1" smtClean="0"/>
              <a:t>dpto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26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3545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X eso entre dos </a:t>
            </a:r>
            <a:r>
              <a:rPr lang="es-ES" dirty="0" err="1" smtClean="0"/>
              <a:t>juridicas</a:t>
            </a:r>
            <a:r>
              <a:rPr lang="es-ES" dirty="0" smtClean="0"/>
              <a:t> no se puede</a:t>
            </a:r>
            <a:r>
              <a:rPr lang="es-ES" baseline="0" dirty="0" smtClean="0"/>
              <a:t> dar un contrato de trabajo 2.cualquier orden es </a:t>
            </a:r>
            <a:r>
              <a:rPr lang="es-ES" baseline="0" dirty="0" err="1" smtClean="0"/>
              <a:t>subordinacion</a:t>
            </a:r>
            <a:r>
              <a:rPr lang="es-ES" baseline="0" dirty="0" smtClean="0"/>
              <a:t> solo debe tener 1 jefe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78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Slim 24.444 dólares/segundo sarmiento</a:t>
            </a:r>
            <a:r>
              <a:rPr lang="es-CO" baseline="0" dirty="0" smtClean="0"/>
              <a:t> 1293/segundo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4564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Aspirante: amplia</a:t>
            </a:r>
            <a:r>
              <a:rPr lang="es-CO" baseline="0" dirty="0" smtClean="0"/>
              <a:t> la cuota frente al </a:t>
            </a:r>
            <a:r>
              <a:rPr lang="es-CO" baseline="0" dirty="0" err="1" smtClean="0"/>
              <a:t>lider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29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580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X eso entre dos </a:t>
            </a:r>
            <a:r>
              <a:rPr lang="es-ES" dirty="0" err="1" smtClean="0"/>
              <a:t>juridicas</a:t>
            </a:r>
            <a:r>
              <a:rPr lang="es-ES" dirty="0" smtClean="0"/>
              <a:t> no se puede</a:t>
            </a:r>
            <a:r>
              <a:rPr lang="es-ES" baseline="0" dirty="0" smtClean="0"/>
              <a:t> dar un contrato de trabajo 2.cualquier orden es </a:t>
            </a:r>
            <a:r>
              <a:rPr lang="es-ES" baseline="0" dirty="0" err="1" smtClean="0"/>
              <a:t>subordinacion</a:t>
            </a:r>
            <a:r>
              <a:rPr lang="es-ES" baseline="0" dirty="0" smtClean="0"/>
              <a:t> solo debe tener 1 jefe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39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X eso entre dos </a:t>
            </a:r>
            <a:r>
              <a:rPr lang="es-ES" dirty="0" err="1" smtClean="0"/>
              <a:t>juridicas</a:t>
            </a:r>
            <a:r>
              <a:rPr lang="es-ES" dirty="0" smtClean="0"/>
              <a:t> no se puede</a:t>
            </a:r>
            <a:r>
              <a:rPr lang="es-ES" baseline="0" dirty="0" smtClean="0"/>
              <a:t> dar un contrato de trabajo 2.cualquier orden es </a:t>
            </a:r>
            <a:r>
              <a:rPr lang="es-ES" baseline="0" dirty="0" err="1" smtClean="0"/>
              <a:t>subordinacion</a:t>
            </a:r>
            <a:r>
              <a:rPr lang="es-ES" baseline="0" dirty="0" smtClean="0"/>
              <a:t> solo debe tener 1 jefe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42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b="1" dirty="0" smtClean="0"/>
              <a:t>Por ejemplo:</a:t>
            </a:r>
            <a:r>
              <a:rPr lang="es-CO" dirty="0" smtClean="0"/>
              <a:t> Algunos empleadores acostumbran a pagar parte del sueldo con todas las formalidades legales y otra parte “por debajo de la mesa” con el propósito de pagar menos a seguridad social, parafiscales y por supuesto el pago de Prestaciones </a:t>
            </a:r>
            <a:r>
              <a:rPr lang="es-CO" dirty="0" err="1" smtClean="0"/>
              <a:t>como</a:t>
            </a:r>
            <a:r>
              <a:rPr lang="es-CO" u="sng" dirty="0" err="1" smtClean="0">
                <a:hlinkClick r:id="rId3"/>
              </a:rPr>
              <a:t>Cesantías</a:t>
            </a:r>
            <a:r>
              <a:rPr lang="es-CO" dirty="0" smtClean="0"/>
              <a:t>, sus </a:t>
            </a:r>
            <a:r>
              <a:rPr lang="es-CO" u="sng" dirty="0" smtClean="0">
                <a:hlinkClick r:id="rId4"/>
              </a:rPr>
              <a:t>Intereses</a:t>
            </a:r>
            <a:r>
              <a:rPr lang="es-CO" dirty="0" smtClean="0"/>
              <a:t>, </a:t>
            </a:r>
            <a:r>
              <a:rPr lang="es-CO" u="sng" dirty="0" smtClean="0">
                <a:hlinkClick r:id="rId5"/>
              </a:rPr>
              <a:t>Primas</a:t>
            </a:r>
            <a:r>
              <a:rPr lang="es-CO" dirty="0" smtClean="0"/>
              <a:t> y </a:t>
            </a:r>
            <a:r>
              <a:rPr lang="es-CO" u="sng" dirty="0" smtClean="0">
                <a:hlinkClick r:id="rId6"/>
              </a:rPr>
              <a:t>Vacaciones</a:t>
            </a:r>
            <a:r>
              <a:rPr lang="es-CO" dirty="0" smtClean="0"/>
              <a:t>. Pero si el trabajador demuestra que su salario era más alto que el que recibía </a:t>
            </a:r>
            <a:r>
              <a:rPr lang="es-CO" b="1" dirty="0" smtClean="0"/>
              <a:t>en el papel</a:t>
            </a:r>
            <a:r>
              <a:rPr lang="es-CO" dirty="0" smtClean="0"/>
              <a:t>, un juez laboral puede ordenar la reliquidación de los pagos.</a:t>
            </a:r>
          </a:p>
          <a:p>
            <a:pPr marL="228600" indent="-228600">
              <a:buAutoNum type="arabicPeriod"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43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s-ES" dirty="0" smtClean="0"/>
              <a:t>X eso entre dos </a:t>
            </a:r>
            <a:r>
              <a:rPr lang="es-ES" dirty="0" err="1" smtClean="0"/>
              <a:t>juridicas</a:t>
            </a:r>
            <a:r>
              <a:rPr lang="es-ES" dirty="0" smtClean="0"/>
              <a:t> no se puede</a:t>
            </a:r>
            <a:r>
              <a:rPr lang="es-ES" baseline="0" dirty="0" smtClean="0"/>
              <a:t> dar un contrato de trabajo 2.cualquier orden es </a:t>
            </a:r>
            <a:r>
              <a:rPr lang="es-ES" baseline="0" dirty="0" err="1" smtClean="0"/>
              <a:t>subordinacion</a:t>
            </a:r>
            <a:r>
              <a:rPr lang="es-ES" baseline="0" dirty="0" smtClean="0"/>
              <a:t> solo debe tener 1 jefe</a:t>
            </a:r>
          </a:p>
          <a:p>
            <a:pPr marL="228600" indent="-228600">
              <a:buAutoNum type="arabicPeriod"/>
            </a:pP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contratos de </a:t>
            </a:r>
            <a:r>
              <a:rPr lang="es-CO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servicio doméstico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sean verbal o escrito, los primeros 15 días son de </a:t>
            </a:r>
            <a:r>
              <a:rPr lang="es-CO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Periodo de Prueba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44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importante (y sobre todo para el trabajador) establecer 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claramente 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tipo de labor que va a desarrollar; de lo contrario, se prestaría para confusiones (llamados de atención o despidos) por no cumplir con alguna función o labor que no le hayan encomendado.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igual manera definir desde un principio el sitio donde se prestará el servicio, entendiendo como </a:t>
            </a:r>
            <a:r>
              <a:rPr lang="es-CO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sitio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dos aspectos: la 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ciudad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 la 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ubicación del establecimiento en la ciudad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de esta forma, el trabajador se protegería de un potencial cambio en su sitio de labores, lo cual puede constituir un </a:t>
            </a:r>
            <a:r>
              <a:rPr lang="es-CO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abuso del empleador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CO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8690-6996-45D0-9F77-5C856DFF5CEF}" type="slidenum">
              <a:rPr lang="es-CO" smtClean="0"/>
              <a:pPr/>
              <a:t>45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881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367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502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928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63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783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98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291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34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715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849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95F3-AAB4-444A-B5BF-EDC2F83D1E79}" type="datetimeFigureOut">
              <a:rPr lang="es-CO" smtClean="0"/>
              <a:pPr/>
              <a:t>29/05/2014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0EAF8-A4E3-4238-A61E-998B8E889B5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295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encie.com/recargo-nocturno.html" TargetMode="External"/><Relationship Id="rId7" Type="http://schemas.openxmlformats.org/officeDocument/2006/relationships/hyperlink" Target="http://www.gerencie.com/aportes-parafiscales.html" TargetMode="External"/><Relationship Id="rId2" Type="http://schemas.openxmlformats.org/officeDocument/2006/relationships/hyperlink" Target="http://www.gerencie.com/salari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rencie.com/seguridad-social.html" TargetMode="External"/><Relationship Id="rId5" Type="http://schemas.openxmlformats.org/officeDocument/2006/relationships/hyperlink" Target="http://www.gerencie.com/codigo-sustantivo-del-trabajo.html" TargetMode="External"/><Relationship Id="rId4" Type="http://schemas.openxmlformats.org/officeDocument/2006/relationships/hyperlink" Target="http://www.gerencie.com/vacaciones-laborale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00364" y="857232"/>
            <a:ext cx="5534958" cy="2445422"/>
          </a:xfrm>
        </p:spPr>
        <p:txBody>
          <a:bodyPr>
            <a:normAutofit/>
          </a:bodyPr>
          <a:lstStyle/>
          <a:p>
            <a:pPr algn="l"/>
            <a:r>
              <a:rPr lang="es-CO" sz="1100" dirty="0" smtClean="0"/>
              <a:t/>
            </a:r>
            <a:br>
              <a:rPr lang="es-CO" sz="1100" dirty="0" smtClean="0"/>
            </a:br>
            <a:endParaRPr lang="es-CO" sz="1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71736" y="571480"/>
            <a:ext cx="5857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Tecnología en Gestión de Talento Humano</a:t>
            </a:r>
            <a:endParaRPr lang="es-CO" sz="44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86314" y="3571876"/>
            <a:ext cx="4143404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CO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s-CO" sz="32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51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QUE CONSTITUYE SALARIO.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/>
              <a:t>Bonificaciones habituales:</a:t>
            </a:r>
          </a:p>
          <a:p>
            <a:pPr algn="ctr">
              <a:buNone/>
            </a:pPr>
            <a:r>
              <a:rPr lang="es-CO" sz="4000" dirty="0" smtClean="0"/>
              <a:t>Todas aquellas que el empleador da al trabajador siempre y cuando sean frecuentes y habituales, es decir continuas.</a:t>
            </a:r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QUE CONSTITUYE SALARIO.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/>
              <a:t>Valor del trabajo en días de descanso obligatorio.</a:t>
            </a:r>
          </a:p>
          <a:p>
            <a:pPr algn="ctr">
              <a:buNone/>
            </a:pPr>
            <a:endParaRPr lang="es-CO" sz="4000" b="1" dirty="0" smtClean="0"/>
          </a:p>
          <a:p>
            <a:pPr algn="ctr"/>
            <a:r>
              <a:rPr lang="es-CO" sz="4000" b="1" dirty="0" smtClean="0"/>
              <a:t>Todo aquello que entre el empleador y trabajador  pacten.</a:t>
            </a:r>
          </a:p>
          <a:p>
            <a:pPr algn="ctr">
              <a:buNone/>
            </a:pPr>
            <a:endParaRPr lang="es-CO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ART 128. PAGOS QUE NO CONSTITUYEN SALARIOS.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614882"/>
          </a:xfrm>
        </p:spPr>
        <p:txBody>
          <a:bodyPr>
            <a:normAutofit/>
          </a:bodyPr>
          <a:lstStyle/>
          <a:p>
            <a:r>
              <a:rPr lang="es-CO" sz="3600" dirty="0" smtClean="0"/>
              <a:t>No constituyen salario las sumas que 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>ocasionalmente </a:t>
            </a:r>
            <a:r>
              <a:rPr lang="es-CO" sz="3600" dirty="0" smtClean="0"/>
              <a:t>y por mera liberalidad recibe el trabajador del empleador, como:</a:t>
            </a:r>
          </a:p>
          <a:p>
            <a:r>
              <a:rPr lang="es-CO" sz="3600" b="1" dirty="0" smtClean="0"/>
              <a:t>Propinas: </a:t>
            </a:r>
            <a:r>
              <a:rPr lang="es-CO" sz="3600" dirty="0" smtClean="0"/>
              <a:t>Esto en razón a que el dinero de las propinas no provienen de la empresa que es la contratante del trabajador, sino de un tercero que si bien es cliente de la empresa.</a:t>
            </a:r>
            <a:endParaRPr lang="es-CO" sz="3600" b="1" dirty="0" smtClean="0"/>
          </a:p>
          <a:p>
            <a:endParaRPr lang="es-CO" dirty="0" smtClean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QUE NO CONSTITUYE SALARIO.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 smtClean="0"/>
              <a:t>Viáticos</a:t>
            </a:r>
            <a:r>
              <a:rPr lang="es-CO" dirty="0" smtClean="0"/>
              <a:t> </a:t>
            </a:r>
            <a:r>
              <a:rPr lang="es-CO" b="1" dirty="0" smtClean="0"/>
              <a:t>ocasionales: </a:t>
            </a:r>
            <a:r>
              <a:rPr lang="es-CO" dirty="0" smtClean="0"/>
              <a:t>los que sólo tengan por finalidad proporcionar los medios de transporte o los gastos de representación.</a:t>
            </a:r>
          </a:p>
          <a:p>
            <a:pPr>
              <a:buNone/>
            </a:pPr>
            <a:endParaRPr lang="es-CO" dirty="0" smtClean="0"/>
          </a:p>
          <a:p>
            <a:r>
              <a:rPr lang="es-CO" b="1" dirty="0" smtClean="0"/>
              <a:t>Participación en utilidades. </a:t>
            </a:r>
            <a:r>
              <a:rPr lang="es-CO" dirty="0" smtClean="0"/>
              <a:t>La empresa obtiene buenos resultados reparte a los empleados.</a:t>
            </a:r>
            <a:endParaRPr lang="es-CO" b="1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QUE NO CONSTITUYE SALARIO.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r>
              <a:rPr lang="es-CO" sz="4000" b="1" dirty="0" smtClean="0"/>
              <a:t>Bonificaciones ocasionales.</a:t>
            </a:r>
          </a:p>
          <a:p>
            <a:endParaRPr lang="es-CO" sz="4000" b="1" dirty="0" smtClean="0"/>
          </a:p>
          <a:p>
            <a:r>
              <a:rPr lang="es-CO" sz="4000" b="1" dirty="0" smtClean="0"/>
              <a:t>Prestaciones sociales.</a:t>
            </a:r>
          </a:p>
          <a:p>
            <a:endParaRPr lang="es-CO" sz="4000" b="1" dirty="0" smtClean="0"/>
          </a:p>
          <a:p>
            <a:r>
              <a:rPr lang="es-CO" sz="4000" b="1" dirty="0" smtClean="0"/>
              <a:t>Todo aquello que entre el empleador y trabajador  pacten.</a:t>
            </a:r>
          </a:p>
          <a:p>
            <a:pPr algn="ctr">
              <a:buNone/>
            </a:pPr>
            <a:endParaRPr lang="es-CO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ALGUNOS DATOS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58" t="27486" r="64641" b="57566"/>
          <a:stretch>
            <a:fillRect/>
          </a:stretch>
        </p:blipFill>
        <p:spPr bwMode="auto">
          <a:xfrm>
            <a:off x="683568" y="1412776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39552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$61.5 millones</a:t>
            </a:r>
            <a:endParaRPr lang="it-IT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61" t="27320" r="64765" b="55040"/>
          <a:stretch>
            <a:fillRect/>
          </a:stretch>
        </p:blipFill>
        <p:spPr bwMode="auto">
          <a:xfrm>
            <a:off x="2771800" y="1412776"/>
            <a:ext cx="1296143" cy="120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555776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$18.3 millones</a:t>
            </a:r>
            <a:endParaRPr lang="it-IT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60032" y="27809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$16.9 millones</a:t>
            </a:r>
            <a:endParaRPr lang="it-IT" b="1" dirty="0"/>
          </a:p>
        </p:txBody>
      </p:sp>
      <p:pic>
        <p:nvPicPr>
          <p:cNvPr id="1026" name="Picture 2" descr="http://www.profesor-x-horas.com/imagenes/iconos/Profesor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80" t="13034" r="13601" b="21794"/>
          <a:stretch>
            <a:fillRect/>
          </a:stretch>
        </p:blipFill>
        <p:spPr bwMode="auto">
          <a:xfrm>
            <a:off x="0" y="4941168"/>
            <a:ext cx="1800200" cy="140640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0" y="64886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$4.8 millones</a:t>
            </a:r>
            <a:endParaRPr lang="it-IT" b="1" dirty="0"/>
          </a:p>
        </p:txBody>
      </p:sp>
      <p:pic>
        <p:nvPicPr>
          <p:cNvPr id="1028" name="Picture 4" descr="http://www.comprarbanderas.es/images/banderas/400/529-luxemburgo_400p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3429000"/>
            <a:ext cx="1368152" cy="820891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395536" y="4293096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USD 2418 </a:t>
            </a:r>
            <a:r>
              <a:rPr lang="es-CO" sz="1200" b="1" dirty="0" smtClean="0"/>
              <a:t>Luxemburgo</a:t>
            </a:r>
            <a:endParaRPr lang="it-IT" sz="1200" b="1" dirty="0"/>
          </a:p>
        </p:txBody>
      </p:sp>
      <p:pic>
        <p:nvPicPr>
          <p:cNvPr id="1030" name="Picture 6" descr="http://www.geroa.org/wp-content/uploads/venezuel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323148"/>
            <a:ext cx="1152128" cy="1054197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2627784" y="43651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USD 476</a:t>
            </a:r>
            <a:endParaRPr lang="it-IT" b="1" dirty="0"/>
          </a:p>
        </p:txBody>
      </p:sp>
      <p:pic>
        <p:nvPicPr>
          <p:cNvPr id="1032" name="Picture 8" descr="http://www.anestesiar.org/WP/uploads/2009/02/tiosam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1008112" cy="1139167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4644008" y="44371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USD 1575</a:t>
            </a:r>
            <a:endParaRPr lang="it-IT" b="1" dirty="0"/>
          </a:p>
        </p:txBody>
      </p:sp>
      <p:pic>
        <p:nvPicPr>
          <p:cNvPr id="1034" name="Picture 10" descr="http://1.bp.blogspot.com/_0p6dSNs_P3Y/S_QrKpYETxI/AAAAAAAAC30/qdgRpFQQzkI/s1600/made+in+Chin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1414691" cy="936104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6660232" y="43651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USD 190</a:t>
            </a:r>
            <a:endParaRPr lang="it-IT" b="1" dirty="0"/>
          </a:p>
        </p:txBody>
      </p:sp>
      <p:sp>
        <p:nvSpPr>
          <p:cNvPr id="22" name="21 Rectángulo"/>
          <p:cNvSpPr/>
          <p:nvPr/>
        </p:nvSpPr>
        <p:spPr>
          <a:xfrm>
            <a:off x="2680705" y="5097958"/>
            <a:ext cx="1387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TGH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83768" y="6021288"/>
            <a:ext cx="230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$0.8 – 1.350  millones</a:t>
            </a:r>
            <a:endParaRPr lang="it-IT" b="1" dirty="0"/>
          </a:p>
        </p:txBody>
      </p:sp>
      <p:sp>
        <p:nvSpPr>
          <p:cNvPr id="24" name="23 Rectángulo"/>
          <p:cNvSpPr/>
          <p:nvPr/>
        </p:nvSpPr>
        <p:spPr>
          <a:xfrm>
            <a:off x="5339673" y="4941168"/>
            <a:ext cx="22566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Admon</a:t>
            </a:r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empresas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580112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$1.5 – 2.2  millones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34064" y="1369173"/>
            <a:ext cx="1188109" cy="131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CLASES DE SALARIO</a:t>
            </a:r>
            <a:r>
              <a:rPr lang="es-CO" sz="4000" b="1" dirty="0" smtClean="0"/>
              <a:t>.</a:t>
            </a:r>
            <a:r>
              <a:rPr lang="es-CO" sz="3600" dirty="0" smtClean="0"/>
              <a:t/>
            </a:r>
            <a:br>
              <a:rPr lang="es-CO" sz="3600" dirty="0" smtClean="0"/>
            </a:b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270604"/>
            <a:ext cx="7067128" cy="3297548"/>
          </a:xfrm>
        </p:spPr>
        <p:txBody>
          <a:bodyPr>
            <a:normAutofit fontScale="77500" lnSpcReduction="20000"/>
          </a:bodyPr>
          <a:lstStyle/>
          <a:p>
            <a:pPr marL="457200" indent="-457200" algn="ctr">
              <a:buNone/>
            </a:pPr>
            <a:r>
              <a:rPr lang="es-CO" sz="4000" b="1" dirty="0" smtClean="0"/>
              <a:t>ART 129. SALARIO EN ESPECIE. </a:t>
            </a:r>
            <a:endParaRPr lang="es-CO" sz="4000" dirty="0" smtClean="0"/>
          </a:p>
          <a:p>
            <a:pPr marL="457200" indent="-457200" algn="just">
              <a:buNone/>
            </a:pPr>
            <a:r>
              <a:rPr lang="es-CO" sz="4000" dirty="0" smtClean="0"/>
              <a:t>    Toda aquella parte de la remuneración permanente que reciba el trabajador como contraprestación directa del servicio, tales como alimentación, habitación o vestuario que el empleador suministra al trabajador o a su familia.</a:t>
            </a:r>
          </a:p>
          <a:p>
            <a:pPr algn="ctr">
              <a:buNone/>
            </a:pPr>
            <a:endParaRPr lang="es-CO" sz="40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176764"/>
            <a:ext cx="1656184" cy="206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50006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Limitaciones salario en especie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49831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O" sz="4000" dirty="0" smtClean="0"/>
              <a:t>Cuando un trabajador gana mas de 1 SMMLV, se puede pagar en especie hasta el 50%.</a:t>
            </a:r>
          </a:p>
          <a:p>
            <a:pPr algn="just">
              <a:buNone/>
            </a:pPr>
            <a:endParaRPr lang="es-CO" sz="4000" dirty="0" smtClean="0"/>
          </a:p>
          <a:p>
            <a:pPr algn="just"/>
            <a:r>
              <a:rPr lang="es-CO" sz="4000" dirty="0" smtClean="0"/>
              <a:t>Cuando un trabajador devengue el salario mínimo legal, el valor por el concepto de salario en especie no podrá exceder del treinta por ciento (30%). </a:t>
            </a:r>
          </a:p>
          <a:p>
            <a:pPr algn="just">
              <a:buNone/>
            </a:pPr>
            <a:endParaRPr lang="es-CO" sz="4000" dirty="0" smtClean="0"/>
          </a:p>
          <a:p>
            <a:pPr algn="just"/>
            <a:r>
              <a:rPr lang="es-CO" sz="4000" dirty="0" smtClean="0"/>
              <a:t>El salario en especie debe valorarse expresamente en todo contrato de trabajo en los contratos verbales no hay salario en especie.</a:t>
            </a:r>
          </a:p>
          <a:p>
            <a:pPr algn="just">
              <a:buNone/>
            </a:pPr>
            <a:endParaRPr lang="es-CO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50006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ART 133 y 134. JORNAL Y SUELDO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57298"/>
            <a:ext cx="8856984" cy="476886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sz="4000" dirty="0" smtClean="0"/>
              <a:t>Se denomina jornal el salario estipulado por días y no puede exceder 8 días.</a:t>
            </a:r>
          </a:p>
          <a:p>
            <a:pPr algn="just"/>
            <a:endParaRPr lang="es-CO" sz="4000" dirty="0" smtClean="0"/>
          </a:p>
          <a:p>
            <a:pPr algn="just"/>
            <a:r>
              <a:rPr lang="es-CO" sz="4000" dirty="0" smtClean="0"/>
              <a:t>Sueldo el estipulado por períodos mayores a 8 días y no puede ser superior a un mes.</a:t>
            </a:r>
          </a:p>
          <a:p>
            <a:endParaRPr lang="es-CO" sz="4000" dirty="0" smtClean="0"/>
          </a:p>
          <a:p>
            <a:pPr algn="just"/>
            <a:r>
              <a:rPr lang="es-CO" sz="4000" dirty="0" smtClean="0"/>
              <a:t>Las horas extras se pueden pagar al trabajador en dinero o compensarlas con tiempo.</a:t>
            </a:r>
          </a:p>
          <a:p>
            <a:pPr algn="ctr">
              <a:buNone/>
            </a:pPr>
            <a:endParaRPr lang="es-CO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714356"/>
            <a:ext cx="6851104" cy="50006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ART 145 C.S.T SALARIO MINIMO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O" sz="4000" dirty="0" smtClean="0"/>
              <a:t>Salario mínimo es el que todo trabajador tiene derecho a percibir para sus necesidades normales y a las de su familia, en el orden material, moral y cultural. </a:t>
            </a:r>
            <a:endParaRPr lang="es-CO" sz="4000" b="1" dirty="0" smtClean="0"/>
          </a:p>
        </p:txBody>
      </p:sp>
      <p:pic>
        <p:nvPicPr>
          <p:cNvPr id="4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1" y="4370542"/>
            <a:ext cx="2197479" cy="2232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71472" y="857232"/>
            <a:ext cx="7467600" cy="4857784"/>
          </a:xfrm>
        </p:spPr>
        <p:txBody>
          <a:bodyPr>
            <a:normAutofit/>
          </a:bodyPr>
          <a:lstStyle/>
          <a:p>
            <a:r>
              <a:rPr lang="es-CO" sz="3600" b="1" dirty="0" smtClean="0"/>
              <a:t>Vincular a las personas seleccionadas, de acuerdo con las normas legales vigentes, políticas y procedimientos establecidos por la organización. </a:t>
            </a:r>
            <a:br>
              <a:rPr lang="es-CO" sz="3600" b="1" dirty="0" smtClean="0"/>
            </a:br>
            <a:r>
              <a:rPr lang="es-CO" sz="3600" b="1" dirty="0" smtClean="0"/>
              <a:t/>
            </a:r>
            <a:br>
              <a:rPr lang="es-CO" sz="3600" b="1" dirty="0" smtClean="0"/>
            </a:br>
            <a:r>
              <a:rPr lang="es-CO" sz="3600" b="1" i="1" dirty="0" smtClean="0">
                <a:solidFill>
                  <a:schemeClr val="bg1">
                    <a:lumMod val="50000"/>
                  </a:schemeClr>
                </a:solidFill>
              </a:rPr>
              <a:t>Vladimir Arenas Crespo</a:t>
            </a:r>
            <a:br>
              <a:rPr lang="es-CO" sz="36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CO" sz="3600" b="1" i="1" dirty="0" smtClean="0">
                <a:solidFill>
                  <a:schemeClr val="bg1">
                    <a:lumMod val="50000"/>
                  </a:schemeClr>
                </a:solidFill>
              </a:rPr>
              <a:t>SENA</a:t>
            </a:r>
            <a:endParaRPr lang="es-CO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85725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ART 146. FACTORES PARA FIJARLO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4000" dirty="0" smtClean="0"/>
              <a:t>   1. El costo de la vida, la capacidad económica de las empresas y las condiciones de cada región y actividad. </a:t>
            </a:r>
          </a:p>
          <a:p>
            <a:pPr algn="just">
              <a:buNone/>
            </a:pPr>
            <a:r>
              <a:rPr lang="es-CO" sz="4000" dirty="0" smtClean="0"/>
              <a:t>    </a:t>
            </a:r>
            <a:r>
              <a:rPr lang="es-CO" sz="4000" dirty="0"/>
              <a:t>2</a:t>
            </a:r>
            <a:r>
              <a:rPr lang="es-CO" sz="4000" dirty="0" smtClean="0"/>
              <a:t>. No puede ser inferior al IPC.</a:t>
            </a:r>
            <a:endParaRPr lang="es-CO" sz="4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9"/>
          <a:stretch/>
        </p:blipFill>
        <p:spPr bwMode="auto">
          <a:xfrm>
            <a:off x="3419872" y="4437110"/>
            <a:ext cx="2376264" cy="161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AUXILIO DE TRANSPORTE.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545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CO" sz="4000" dirty="0" smtClean="0"/>
              <a:t>EL auxilio de transporte es una figura creada por la ley 15 de 1959, con el objetivo de subsidiar el costo de movilización de los empleados</a:t>
            </a:r>
          </a:p>
          <a:p>
            <a:pPr algn="ctr">
              <a:buNone/>
            </a:pPr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2014 ($72.000)</a:t>
            </a:r>
          </a:p>
          <a:p>
            <a:pPr algn="ctr">
              <a:buNone/>
            </a:pPr>
            <a:r>
              <a:rPr lang="es-CO" sz="4000" b="1" dirty="0" smtClean="0"/>
              <a:t>Empleados que ganan hasta 2 </a:t>
            </a:r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SMLV ($1.232.000)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9009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SALARIO INTEGRAL.</a:t>
            </a:r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94729"/>
            <a:ext cx="8892480" cy="455455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CO" sz="4000" dirty="0" smtClean="0"/>
              <a:t>Esta incluido:</a:t>
            </a:r>
          </a:p>
          <a:p>
            <a:r>
              <a:rPr lang="es-CO" sz="4000" dirty="0" smtClean="0"/>
              <a:t>El </a:t>
            </a:r>
            <a:r>
              <a:rPr lang="es-CO" sz="4000" dirty="0" smtClean="0">
                <a:hlinkClick r:id="rId2"/>
              </a:rPr>
              <a:t>Salario</a:t>
            </a:r>
            <a:r>
              <a:rPr lang="es-CO" sz="4000" dirty="0" smtClean="0"/>
              <a:t> integral es aquel salario en el que se considera que ya esta incluido dentro del valor total del salario, además del trabajo ordinario, las prestaciones, recargos y beneficios tales como el correspondiente al </a:t>
            </a:r>
            <a:r>
              <a:rPr lang="es-CO" sz="4000" dirty="0" smtClean="0">
                <a:hlinkClick r:id="rId3"/>
              </a:rPr>
              <a:t>trabajo nocturno</a:t>
            </a:r>
            <a:r>
              <a:rPr lang="es-CO" sz="4000" dirty="0" smtClean="0"/>
              <a:t>, dominical y festivo, el de primas legales, extralegales, las cesantías y sus intereses, subsidios y suministros en especie; y en general, las que se incluyan en dicha estipulación.</a:t>
            </a:r>
          </a:p>
          <a:p>
            <a:r>
              <a:rPr lang="es-CO" sz="4000" dirty="0" smtClean="0"/>
              <a:t>Dentro del salario integral, no se considera incluidas ni remuneradas las </a:t>
            </a:r>
            <a:r>
              <a:rPr lang="es-CO" sz="4000" dirty="0" smtClean="0">
                <a:hlinkClick r:id="rId4"/>
              </a:rPr>
              <a:t>vacaciones</a:t>
            </a:r>
            <a:r>
              <a:rPr lang="es-CO" sz="4000" dirty="0" smtClean="0"/>
              <a:t>, por lo que un empleado, aun con la figura de salario integral, tiene todo el derecho de disfrutar sus vacaciones plenamente según lo estipulado por el </a:t>
            </a:r>
            <a:r>
              <a:rPr lang="es-CO" sz="4000" dirty="0" smtClean="0">
                <a:hlinkClick r:id="rId5"/>
              </a:rPr>
              <a:t>código sustantivo del trabajo</a:t>
            </a:r>
            <a:r>
              <a:rPr lang="es-CO" sz="4000" dirty="0" smtClean="0"/>
              <a:t>.</a:t>
            </a:r>
          </a:p>
          <a:p>
            <a:r>
              <a:rPr lang="es-CO" sz="4000" dirty="0" smtClean="0"/>
              <a:t>Igualmente, el Salario integral no esta exento de los aportes a </a:t>
            </a:r>
            <a:r>
              <a:rPr lang="es-CO" sz="4000" dirty="0" smtClean="0">
                <a:hlinkClick r:id="rId6"/>
              </a:rPr>
              <a:t>seguridad social</a:t>
            </a:r>
            <a:r>
              <a:rPr lang="es-CO" sz="4000" dirty="0" smtClean="0"/>
              <a:t> y los </a:t>
            </a:r>
            <a:r>
              <a:rPr lang="es-CO" sz="4000" dirty="0" smtClean="0">
                <a:hlinkClick r:id="rId7"/>
              </a:rPr>
              <a:t>Aportes parafiscales</a:t>
            </a:r>
            <a:r>
              <a:rPr lang="es-CO" sz="4000" dirty="0" smtClean="0"/>
              <a:t>, lo cuales se deben aportar según establece la norma.</a:t>
            </a:r>
          </a:p>
          <a:p>
            <a:pPr>
              <a:buNone/>
            </a:pPr>
            <a:r>
              <a:rPr lang="es-CO" sz="4000" dirty="0" smtClean="0"/>
              <a:t>.</a:t>
            </a:r>
          </a:p>
          <a:p>
            <a:r>
              <a:rPr lang="it-IT" sz="4000" dirty="0" smtClean="0"/>
              <a:t>Este no puede ser inferior a 10 SMLV</a:t>
            </a:r>
            <a:r>
              <a:rPr lang="it-IT" sz="4000" b="1" dirty="0" smtClean="0">
                <a:solidFill>
                  <a:schemeClr val="accent6">
                    <a:lumMod val="75000"/>
                  </a:schemeClr>
                </a:solidFill>
              </a:rPr>
              <a:t>.($6.160.000)</a:t>
            </a:r>
          </a:p>
          <a:p>
            <a:r>
              <a:rPr lang="es-CO" sz="4000" dirty="0" smtClean="0"/>
              <a:t>Mas 30% factor </a:t>
            </a:r>
            <a:r>
              <a:rPr lang="es-CO" sz="4000" dirty="0" err="1" smtClean="0"/>
              <a:t>prestacional</a:t>
            </a:r>
            <a:r>
              <a:rPr lang="es-CO" sz="4000" dirty="0" smtClean="0"/>
              <a:t> </a:t>
            </a:r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($1.848.000 + $6.160.000 =  $8.008.000)</a:t>
            </a:r>
          </a:p>
          <a:p>
            <a:r>
              <a:rPr lang="es-CO" sz="4000" dirty="0" smtClean="0"/>
              <a:t>Tiene derecho a vacaciones normalmente</a:t>
            </a:r>
          </a:p>
          <a:p>
            <a:pPr algn="ctr">
              <a:buNone/>
            </a:pPr>
            <a:endParaRPr lang="es-CO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EMPRESA</a:t>
            </a:r>
            <a:endParaRPr lang="es-C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40768"/>
            <a:ext cx="7715304" cy="48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O" sz="4100" dirty="0"/>
              <a:t>“</a:t>
            </a:r>
            <a:r>
              <a:rPr lang="es-CO" sz="4100" dirty="0">
                <a:latin typeface="Arial" pitchFamily="34" charset="0"/>
                <a:cs typeface="Arial" pitchFamily="34" charset="0"/>
              </a:rPr>
              <a:t>Una empresa es un sistema que interacciona con su entorno materializando una idea, de forma planificada, dando satisfacción a unas demandas y deseos de clientes, a través de una actividad económica". Requiere de </a:t>
            </a:r>
            <a:r>
              <a:rPr lang="es-CO" sz="4200" dirty="0">
                <a:latin typeface="Arial" pitchFamily="34" charset="0"/>
                <a:cs typeface="Arial" pitchFamily="34" charset="0"/>
              </a:rPr>
              <a:t>una </a:t>
            </a:r>
            <a:r>
              <a:rPr lang="es-CO" sz="4200" dirty="0" smtClean="0">
                <a:latin typeface="Arial" pitchFamily="34" charset="0"/>
                <a:cs typeface="Arial" pitchFamily="34" charset="0"/>
              </a:rPr>
              <a:t>razón </a:t>
            </a:r>
            <a:r>
              <a:rPr lang="es-CO" sz="4200" dirty="0">
                <a:latin typeface="Arial" pitchFamily="34" charset="0"/>
                <a:cs typeface="Arial" pitchFamily="34" charset="0"/>
              </a:rPr>
              <a:t>de ser, una misión, una estrategia, unos objetivos, </a:t>
            </a:r>
            <a:r>
              <a:rPr lang="es-CO" sz="4200" dirty="0" smtClean="0">
                <a:latin typeface="Arial" pitchFamily="34" charset="0"/>
                <a:cs typeface="Arial" pitchFamily="34" charset="0"/>
              </a:rPr>
              <a:t>unas tácticas </a:t>
            </a:r>
            <a:r>
              <a:rPr lang="es-CO" sz="4200" dirty="0">
                <a:latin typeface="Arial" pitchFamily="34" charset="0"/>
                <a:cs typeface="Arial" pitchFamily="34" charset="0"/>
              </a:rPr>
              <a:t>y </a:t>
            </a:r>
            <a:r>
              <a:rPr lang="es-CO" sz="4100" dirty="0">
                <a:latin typeface="Arial" pitchFamily="34" charset="0"/>
                <a:cs typeface="Arial" pitchFamily="34" charset="0"/>
              </a:rPr>
              <a:t>unas políticas de </a:t>
            </a:r>
            <a:r>
              <a:rPr lang="es-CO" sz="4100" dirty="0" smtClean="0">
                <a:latin typeface="Arial" pitchFamily="34" charset="0"/>
                <a:cs typeface="Arial" pitchFamily="34" charset="0"/>
              </a:rPr>
              <a:t>actuación”</a:t>
            </a:r>
            <a:endParaRPr lang="es-CO" sz="41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19A3E99F-CD24-4EF5-94F7-3BCBFBBE555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279664" cy="725470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TIPOS DE EMPRESA</a:t>
            </a:r>
            <a:br>
              <a:rPr lang="es-CO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Según tamaño</a:t>
            </a:r>
            <a:endParaRPr lang="es-CO" sz="3600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19A3E99F-CD24-4EF5-94F7-3BCBFBBE5552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20048"/>
              </p:ext>
            </p:extLst>
          </p:nvPr>
        </p:nvGraphicFramePr>
        <p:xfrm>
          <a:off x="683568" y="1700808"/>
          <a:ext cx="7643865" cy="3714777"/>
        </p:xfrm>
        <a:graphic>
          <a:graphicData uri="http://schemas.openxmlformats.org/drawingml/2006/table">
            <a:tbl>
              <a:tblPr/>
              <a:tblGrid>
                <a:gridCol w="2786082"/>
                <a:gridCol w="2309828"/>
                <a:gridCol w="2547955"/>
              </a:tblGrid>
              <a:tr h="977573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Tipo de empresa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Empleados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Activos totales</a:t>
                      </a:r>
                      <a:br>
                        <a:rPr lang="es-ES" b="1" dirty="0">
                          <a:latin typeface="+mn-lt"/>
                          <a:cs typeface="Arial" pitchFamily="34" charset="0"/>
                        </a:rPr>
                      </a:br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(SMLMV)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4301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latin typeface="+mn-lt"/>
                          <a:cs typeface="Arial" pitchFamily="34" charset="0"/>
                        </a:rPr>
                        <a:t>Microempresa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1-10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menos de 501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68430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Pequeña empresa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11-50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latin typeface="+mn-lt"/>
                          <a:cs typeface="Arial" pitchFamily="34" charset="0"/>
                        </a:rPr>
                        <a:t>501-5.000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68430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Mediana empresa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latin typeface="+mn-lt"/>
                          <a:cs typeface="Arial" pitchFamily="34" charset="0"/>
                        </a:rPr>
                        <a:t>51-200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latin typeface="+mn-lt"/>
                          <a:cs typeface="Arial" pitchFamily="34" charset="0"/>
                        </a:rPr>
                        <a:t>5001-30.000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684301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latin typeface="+mn-lt"/>
                          <a:cs typeface="Arial" pitchFamily="34" charset="0"/>
                        </a:rPr>
                        <a:t>Gran empresa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Más de 200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+mn-lt"/>
                          <a:cs typeface="Arial" pitchFamily="34" charset="0"/>
                        </a:rPr>
                        <a:t>Mayor a 30.000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27966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TIPOS DE EMPRESA</a:t>
            </a:r>
            <a:b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Según Actividad</a:t>
            </a:r>
            <a:endParaRPr lang="es-CO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19A3E99F-CD24-4EF5-94F7-3BCBFBBE555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1499500" y="1857364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INDUSTRIALES- Extractivas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y manufacturera </a:t>
            </a: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COMERCIALES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SERVICIOS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36" b="13851"/>
          <a:stretch/>
        </p:blipFill>
        <p:spPr bwMode="auto">
          <a:xfrm>
            <a:off x="4616727" y="2648482"/>
            <a:ext cx="982116" cy="38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57381"/>
            <a:ext cx="952598" cy="8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214686"/>
            <a:ext cx="1361312" cy="126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6662" y="4714884"/>
            <a:ext cx="1137928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07236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TIPOS DE EMPRESA</a:t>
            </a:r>
            <a:b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Según la Propiedad del Capital</a:t>
            </a:r>
            <a:endParaRPr lang="es-CO" sz="3200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19A3E99F-CD24-4EF5-94F7-3BCBFBBE555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701921" y="1843687"/>
            <a:ext cx="72152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PRIVADAS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 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PÚBLICAS 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MIXTAS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595" y="1808864"/>
            <a:ext cx="744674" cy="90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013" y="1808864"/>
            <a:ext cx="1139713" cy="5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540" y="2411993"/>
            <a:ext cx="684216" cy="53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9" t="34365" r="4411" b="40502"/>
          <a:stretch/>
        </p:blipFill>
        <p:spPr bwMode="auto">
          <a:xfrm>
            <a:off x="5254896" y="2177965"/>
            <a:ext cx="1903098" cy="53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890" y="2956341"/>
            <a:ext cx="1114123" cy="91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00" b="13856"/>
          <a:stretch/>
        </p:blipFill>
        <p:spPr bwMode="auto">
          <a:xfrm>
            <a:off x="2517219" y="4149080"/>
            <a:ext cx="2257425" cy="103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07236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TIPOS DE EMPRESA</a:t>
            </a:r>
            <a:b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Según el Destino de los Beneficios</a:t>
            </a:r>
            <a:endParaRPr lang="es-CO" sz="3200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19A3E99F-CD24-4EF5-94F7-3BCBFBBE555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1044029" y="1587118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Empresas con Ánimo de Lucro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Empresas sin Ánimo de Lucro 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463068"/>
            <a:ext cx="1368152" cy="53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311671"/>
            <a:ext cx="841648" cy="84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3857628"/>
            <a:ext cx="1590846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07236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TIPOS DE EMPRESA</a:t>
            </a:r>
            <a:b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Según su ámbito de actuación</a:t>
            </a:r>
            <a:endParaRPr lang="es-CO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19A3E99F-CD24-4EF5-94F7-3BCBFBBE555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1379329" y="476672"/>
            <a:ext cx="612068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LOCALES 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NACIONALES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INTERNACIONALES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204865"/>
            <a:ext cx="151555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611" y="3475973"/>
            <a:ext cx="1933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365" r="-1989" b="39333"/>
          <a:stretch/>
        </p:blipFill>
        <p:spPr bwMode="auto">
          <a:xfrm>
            <a:off x="4719398" y="5229200"/>
            <a:ext cx="2185748" cy="56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07236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TIPOS DE EMPRESA</a:t>
            </a:r>
            <a:b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Según la cuota de mercado</a:t>
            </a:r>
            <a:endParaRPr lang="es-CO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19A3E99F-CD24-4EF5-94F7-3BCBFBBE555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915000" y="1412776"/>
            <a:ext cx="721523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ASPIRANTE 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ESPECIALISTA 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SEGUIDORA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LÍDER </a:t>
            </a: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324" y="2571744"/>
            <a:ext cx="3348794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2" t="36644" b="39873"/>
          <a:stretch/>
        </p:blipFill>
        <p:spPr bwMode="auto">
          <a:xfrm>
            <a:off x="3000364" y="3774315"/>
            <a:ext cx="2590516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428736"/>
            <a:ext cx="833005" cy="8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572008"/>
            <a:ext cx="1382850" cy="137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35" y="1419229"/>
            <a:ext cx="8521045" cy="479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07236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TIPOS DE EMPRESA</a:t>
            </a:r>
            <a:br>
              <a:rPr lang="es-CO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Según la forma jurídica</a:t>
            </a:r>
            <a:endParaRPr lang="es-CO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19A3E99F-CD24-4EF5-94F7-3BCBFBBE555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971600" y="2132856"/>
            <a:ext cx="7215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INDIVIDUALES</a:t>
            </a:r>
          </a:p>
          <a:p>
            <a:pPr>
              <a:buFont typeface="Arial" pitchFamily="34" charset="0"/>
              <a:buChar char="•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SOCIETARIAS O SOCIEDADES</a:t>
            </a:r>
          </a:p>
          <a:p>
            <a:pPr>
              <a:buFont typeface="Arial" pitchFamily="34" charset="0"/>
              <a:buChar char="•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COOPERATIVAS</a:t>
            </a: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AutoShape 2" descr="data:image/jpeg;base64,/9j/4AAQSkZJRgABAQAAAQABAAD/2wCEAAkGBxQSEBUUEBIUFBUVFRYWFRYUFBUVFRQVFhIXGBoUGBYZHCggGBolHBQVITEhJSkrLi4uGCAzODMsNygtLi0BCgoKDg0OGxAQGiwmICQsLCwsLCwsLCwsLCwsLCwsLCwsLCwsLCwsLCwsLCwsLCwsLCwsLCwsLCwsLCwsLCwsLP/AABEIAHQBsgMBEQACEQEDEQH/xAAcAAEAAgIDAQAAAAAAAAAAAAAAAQcFBgIECAP/xABHEAABAwIBBwgHBQcEAAcAAAABAAIDBBEFBgcSEyExgSIyQVFhcZGhFFJyc5KxsiM0QoLBMzVTYqKz0hdDk/AlVGOD0dPh/8QAGwEBAAIDAQEAAAAAAAAAAAAAAAQFAQMGAgf/xAA3EQACAQMCAwUHAgYCAwAAAAAAAQIDBBEFIQYSMRMyQVFxFCIzYYGhsTSRFiNCUtHwJMEVQ+H/2gAMAwEAAhEDEQA/ALxQBAEAQBAEAQBAEAQBAEAQBAEAQBAEAQBAEAQBAEAQBAEAQBAEAQBAEAQBAEAQBAEAQBAEBBQHyfO1pAJALjZoJF3G17Dr2AngsNpGUnJZSPoFkwckAQBAEAQBAEAQBAEAQBAEAQEXQxkXQySgCAIAgCAIAgCA43TcEXQxuckMkoAgCAIAgCAIAgCAIAgCAIAgCAIAgCAIAgCAIAgCAIDhK8AEk2ABJPUB0rDeNwll4RSVbli6bFop9IiGKUNjHQIydFzz2kG/h1KvlWzUXkdrDSY07CUce81l+pdzVYnE4xsckMhAEAQBAEAQBAEAQBAEAQEFDDK0y+y7mparU0ur5DQZC5uly3bbDaNwt4qJXuHB4idLpOjwuqTqVM/I6GS2ceokq4o6nVauR2gS1haQ4jkm9z+Kw4rXSuZSlhki/wBCpU6DqUs5RbV1POTJQBAEAQBAEAQFe5ysspKRzYKawkc3Te8i+g0kgBoOzSNjv3KJcVnF4Rf6NpULnNSqvd6fU0bDMv62KQOdMZm/iZIG2I7CBdp/7ZR4XEovcvrjQrWcOWMcP5F4YVXNnhZKzmyMa8ddnC9irKMuZZOGq0nSm6cuqZ21k1hAEAQBAEAQBAEAQBAEAQBAEAQBAEAQBAEAQBAEAQGn508UMGHuDTZ0xEQ7jtd/SCOK0XEsQLbRaCq3UeZbLcou3Qqs+gNZWD0NkVinpNDDJflaIa/22cl3yvxVvSlzRyfNdRoOjcSh8/sZ5bCGEAQBAEAQBAEAQBAEAQBAdfEKpsUT5HmzWNc5x7ALrEnhZPdODnJRXVnmzEax080kr+dI9zz2aRvbhu4KnnLmbZ9OtqSo0o014LB1wbG4NiNoPUR0ryttzZKCkuV9D0Rkli3pdHFN+JzbP7Ht5Lh4gq3pS5o5Pml9buhXlT+f2M0CthFF0BKAIAgCAi6DJVWdrJ2V8wqomOe3QDJA0ElpaTZ1htIINuyyg3VFt8yOp0DUKcIujN43yV/huETVEgjhic5xPUQ1va5x2NCixpSbxg6OvfUaMXOUkehsAw/0emihvfVxtbfrIG0+N1bQjyxSPnNxW7arKp5syC9Gki6AIBdASgCAICLoBdALoBdASgCAICLoYyShki6AlAEBF0AugF0BKAICLoCqs9lRy6aPotI89/JaP1UG8fRHV8M003Ob+SKxUI60szMzi9ny0zjzvtY+8Wa8eGifFTbOe3KclxJbd2svRlr3U45QlAEAQBAEAQBAEAQBAEAQFf54MX1dI2Bp5U7uVt26tm0+J0RxKi3U8RwX2gW3aXHO+kfyU2Sq47l+Z9J4XMcWPGi5psQd4I6FlrDwzzCcZxUovZljZm8YtJLTOOxw1rPaFg4DvGieBUy0nj3WcvxJa7RrpfJ/9FoV9WIonyODiGNLiGi7iALmw6SpreDlIQc5qKNOGdSi6p/+Mf5LR7VTLj/wF2/L9zN5M5WwVxeINMGMNLg9uibOvYjbt3FbKdWM+hDvNPrWuO08TYFsIJBQGp41nApaWd0MmsL2W0tBgcASAbXvvsQtEriEXhlnb6RcV4KpBbP5nXos5NJLKyONs5c9wa0asbybeskbiDeEbKui3NKDnLGEs9TJZSZXwUL2NnEhL2lw0GhwsDbbtXqpWjDZkaz02tdpyp42+hhhnSoR+Gb/AIx/ktftNMnPQbz5fubvTyhzQ4bnAEdxF/1UjJSSjyto+dbXRwsL5pGxtG9zyGjxKNpdT1TpyqS5YrLNOxPOhRxm0Ykm7WN0W+LiL8FodzFdC3o6BdVVmSx6mKdncZfZSvt2yNv8lr9sXkS1wzPHfX3Mhh+dSlebSsli/mID2/0m/kvUbqL6mitw/cwWYtM3eirY5WNfE9r2OFw5puDxCkqSayikqU5U3yyWGfcrJ4waTNnNo2Pcxwmu1xafswRdpIP4uxRncQTwXFPQ7qcVKKWH8zZMExyCrj1lPIHtBsehzTvs5p2grdCaksorri1qW8+SosMw2O5f0dMS3TMrxvbEA6x6i64aDxWuVeEdsku20i5uFnGF5vY152dyO+ylkt2yNB8LLV7WvItFw1VxvNGwZOZfUtW4MBdFIdzJLDSPU1wNiezettOvGZWXekXFsuZrK80bYCt5WC6A+FZWxxML5XtYxu0ucQAOJWG8LLPUISqPEVk0nE86VJG4iJsk3a0BrfF20+CjyuYroXVDQLmosywkY5udxl9tK+3ZI0nwsvHti8iS+GqmO+vuZ3Bs49HMQ17nQuO4SgBvxgkeNltjcQkQLjRLmim8ZXyNwa8EXBuDuI3FbypaxsdLFcYgpm6VRKyMdGkbE9w3ngvMpKPU20bepWeKcWzTq7OrSsNoo5pe0AMb/Ub+S0SuoroXFLh25l3sL1OgM7jL7aV9veNv8l4d4vIk/wANVP70ZfCc51HKQ2TTgJ6ZAND42k242WyFzCRCudCuqW6w/Q3WOQOALSCCLgjaCOsFb8lO008M5rJghAVDnpafSac9GqeBweP/AJUC86o6/hp+5P1RXSh9DqUd7BMSdTVEUzN8bwbdbdzm8WkjivdOXLPJEvLdXFCVN+J6Po6lskbZGG7XtDmnrBFwVbxllZPmk4OEnFn3WTyEAQBAEAQBAEAQBAEBxcUBQecTFvSa+Qg3ZF9kz8h5R4u0vAKruJ80z6BolsqFqsreW7OrkThXpVdDHa7Q7WP9hhBPibDivNCPNNI26tc9hbSfi9l9TMZ18K1NfrAOTO0P/O3kuHk08VsuYcsskPh+5VS35H1i/szWMFxJ1NURzt3xvDrDpbuc3iCRxWmEuWWS0vLdXFCVN+J6QhkbIwOaQ5r2gjqII/8A1W63R80lFwk14o895X4SaWtlitZodpM9h+1tu7aOCqa0eWbR9F0u6Vxbxl49H9NjuZvMW9Gr4iTZkh1T/wA5s0/FbzXu3nyzNGtWqr20sdY7l/Aq0Pn518RrGwwySvNmxsc89zRdYk8LJspU3UmoLxeDzXXVbpZXyv50jnPPe43t+ippyzJn023pKlSjTXgbzmgwfWVL6hw5MI0W9sjxv7w2/wAQUq0hmTbKDiO65aUaMer/AAfbPT94p/dO+tLzvI88NfDqeq/BXDtxUQ6dnprDf2EXu2fSFcrofLKvxH6sqfPDhsjahkxc50Ug0Wgklsb2ja0Do0gL8Cod2pLDR1fDtelyOm1735NJw/C5pzaCGST2GOIHe7cOKixpyfRF/Wu6FHvzSO7VZLVkbdJ9LMGjeQ3Stwbcr06M14Ginq1rN8qqIw61NFhFpvKNuzbZQOpatsZd9jO4Me3oDzsa8dt7A9h7ApFvVcZYfiUWt2Ma1F1Yr3o/gvS6sjhUeZ8U+8Te+l/uFVE+8z6dZfp4ei/Bxp66SNr2xyOYJAGvDTbSANwD2b1hTa2ye6lvTqSUqiTx0PixpJs0EnoABJ8AiWT25wgvfaS+ZMsTmmz2uaepzS0+BWHFrqhCrCfcafocQsJvOUepLOz6F7Zt8fdV0Y1hvJE7VvPS6wBa7iD4gq0oT545Z881ezVtcYj0e6M9jOJspoXzSmzWC56yehoHSSdi2zkorJBo0J1qihDqyg8p8pJq6XTlNmg/Zxg8lg/V3aqupVlNn0Gw06laQwlmT6sxMcZc4Na0ucdwaCSewAbStSTfQnzqRhHM2kjMNyRriLikmt7IB8Cbrd2FTHQgPV7RPl7RGKraSSIlssb43bdj2lp8CNq18skyVCvSrR9ySfoekcIZo08Q6o2D+gK3h0R80rvNWXqyj842GyQV8msc54k5cbnEnkE8y/8AKbi3d1quuINTO50OtTqWyjHZrZmIw/BKmcXhp5Xj1gw6J/MdnmtUaUn0ROq39vR79RHPEMnqqBulNTysaN7i27R3ltwOKzKlOO7R5o6lbVniM1kxq1+hNy10LIzR5ROEppJHXY4F0V/wuHOYOwjbbsPWptrUfdZynENjHCuILfx/yW2pxyZCArXPVQkxQTAc17mHsD23HmzzUS7WY5Ol4brYqyp+az+xUyrzsggLbzQ4/pxOpHnlRXdHfpjJ2j8rj4EKwtamVynFcQWfZ1e3itn19SyVLOdCAIAgCAIAgCAIAgCAwmWWLei0U0o5wZos947kt8zfgtdSXLFkywtncV40/nv6Hne/Xt/XtVTnO59JjFRSii18zWE6MctS4bXnVs9lnOI73bPyqdaQwmzj+I7nnqRorw3f1MpnZwvW0JkAu6Bwf26B5LvI3/Ktl1DmgQ9CueyuuXwlsUmqw74urNLi+uo9U48qnOj/AO2drD8x+VWdrPmgcFrtp2NxzrpLf6mPzyYPpRR1LRtjOrfb1H80nuds/MvF1TyuYk8O3XJVdJ/1dPUqYG242PQekHrVevM7OcU00/RnorJPFRVUcU3S5ln9j28lw8QVb0580Uz5nfW7oV5U34P7GsZ38W1dK2Bps6d233bLF3iS0cStN1PljjzLTh+17W4c30ivuU4q7GTuG0lnyPQWQ2D+i0MUZFnkacntv2kcNg4K2ow5YJHzfUrr2i4lPw6L0NCz1feKf3TvrUS87yOi4Z+HU9V+CuHbioh056bwz9hF7tn0BXS6Hyyr35erPniuGRVEehOwPZpB2id12m4KOKawzNGtUovmpvDPnLV09MwBz4oWjcCWsAA6gsZjEyqdWs8pOTOi/LOg/wDNw8Hg/JeHWp+Zvjp10+lNlN5dPp3Vr30bmujeGuOhzdYb6VvAHiq+u4ufuna6Oq8bfFZb/wDRhKZ1nsI3hzSO8OBWuLxJFhXSdKS+T/B6bjddoPWFceB8uksSweacU+8Te+l/uFVE+8fTbLe3gvkvwZLI3BW1lYyF7i1pDnOLd5DRuF917716oQU5YZG1S8la2/aQ69C9cIwOClZowRNYOsC7j2ucdpPerSMIxWEjga91VrPmnLJic4GDsqKGUlo042GSN1trXNF9/URcHvXitBSiyTpdzOjcxw9m9yhLqpPo5ZuZOU6dU3o0YjxvIP0CnWe6kjkuJks05epwzzYqTJFTA8lo1rx1uNw3wGl4hYvJ+CPXDlqnzVn6Irb/ALbr7FCxnCOqcuVNsvbIPJNlHA1zmgzvAMj+lt9ug3qA8yrSjRUEfPdT1GpdVWk8RXRG2BbyqOjieFxVEZjnja9p6HDzB3g9oWGk+qN1KvUpSThLDO5EwNaGjcAAO4Cyya28vJ0sTweCdzHTxNkMZJZpC4BPZuO4b15cU+ptpV6lJNQk1k41WMU8GyWeKO3Q57W24LDlFGYW9apuotmOnyyw8gh1VCQdhGkCCOrtXh1qfmSI6ddp5UGUZjbIhUyinIMWsdqyN2iTcAdgvbgqypjmfKd9ZOp7PHtV73id/IaQtxKmI/igeII/Ve6DxURH1dJ2c8+R6GCtj50SgMRlVhAq6SSE73N5J6ntN2nxAWupDnjgk2dw6FaNReH4PO08LmOcx4LXNJa4HeHA2IVTJYZ9KpVI1YKcejPmsGw7uDYm+mnZNHzmG9uhw3Fp7CLhe6c3B5RFu7WFxRdN+PQ9FYTiLKiFksRux7Q4de3oPaNyt4yUllHzatRlRm6cuqO6smsIAgCAIAgCAIAgOJQwVPnlxfSkipmnYwayT2jsYDwDjxCg3k/6Udbw3a96u/RFaqFjyOrecmdw/K+sgibFDOWMaLNaGM2eLdq2qvOOyK6tpNrUm5zhlv5n1qMt657HMfUFzXAtcCyOxBFiOasu4m1g8Q0e0hJSjDdfNmurSWiNqzbYx6PXsBNmTfZO73HkH4rD8ykW0+WZTa5aqtbNrrHf/JdmLUDaiCSF/NkYWnsuN/6qxlHKaOGoVZUqinHwZ5vq6Z0Ujo3izmOLXd7TYqnlHlfKfTaFVVaamujWSyszOLbZqZx/9Vnk14H9J4lTLSe2DluI7ZqUay8dmavnHxb0jEJLG7Ivsm9XJJ0j8RI4BabmfNMtdEtVRtVnrLc4ZvcH9Kr4wRdkZ1r+5vNHF1vNLeHNPJnWbvsLVpdZbIv+ytDgCoc9X3mn90761X3neR2HDPw6nqvwVw7cVEOnPTWGn7CL3bPpCul0PldXvv1ZV2XmX8hkfBRv0GMJa+VvOe4bCGH8LQdl957OmFXuN+VHVaTokHBVq/j0RXMji4lziXE73ONye8naVCy2zp404QXuRwhGwu5oJ7gT8lnlb8B2sFs2v3D2EbHAg9RBB8CjTXU9QnGS5ovIi5ze8fMJHvI8Vfhy/wB8D07DzR3D5K4XQ+XS7x5qxT7xN76X+4VUz7zPpln+nh6L8GzZqP3mz3cnyC22vfKviH9L9S81ZnCmNyk+51HuZPoK8z7rN1t8WPqebW7lTM+oLoWVmS/bVXsQ/VIptn4nKcTf0fU1/Oa8nFJ79AjA7tU0/Mlarr4hZ6CkrRerMJgTQaunB3GeEHu1rVqprMkTr9tW08eTPSgVwfMjkhkID5TytY1znkNa0EknYAALkrDMxi5PCKSyuy9mqXuZA50UG4BpLXyD1nO3gH1RxVfWrtvCO207RKdKKnV3kaaevzUbcvsKPQ5sicdzXHuaSs8svI8OtT8Wv3OLgRsIIPUdhHBefU2KSkuZdGZnIv8AeNL75q90fiIgar+jqeh6KCuD5wEBBQFdZyMiTPeppW3lA+0YP90Ac4fzgeKiV6HNujoNH1bsP5NXuv7FRuaQSCLEGxB2EHqIO0Kvw11O2jJSWU8o4oZN/wA1mVGol9GmdaOV3IJ3MkOy3c7Zx71Ltq3K+VnM69p3aR7eHeXX0LkCsDjiUAQBAEAQBAEAQHynlDWuc42DQST1AbSVhvCMxjzSwjzfjuJGpqZZ3f7jyQOpu5o4NAVRUlzSyfS7G3VvRjT+W528l8m5a6RzIS1ug3Sc599EXNgNgO07fAr1TpdozVqGows4pzWc+Rsv+lFX/Gp/GT/Fb/Y35lSuJqWO4x/pPV/xqfxk/wAVj2N+Zn+JqX9jMDlTkhNQNY6ZzHNkJALNKwcBexuBvFzwK1VKDhuWGn6tTvJOMVhpGvg2NwbEbj0gjpWlPDyWjipR5X5HojJHFhV0UU34i2z+x7eS7zF1b0p88Uz5pfW7t7iUH/qKyzu4Pqqts7RyZ27feM3+LbfCVDu6eJcyOo4cu+ek6Le66ejNSwTFH0s7Zouc3SFughzSLHxB4KPCfI8ou7y1jcU+zl0Oi4km5NydpJ6Sd5XlvJvjFRiooubNJg2pozM4cqoNx16tuxo48o8VY2tPljk4bXrt1bjkXSOxvqklGVDnq+80/unfWq+87yOw4Z+HU9V+CuHbioh056IxOqMWGPkbzmUpc3vENx5q3k8QPmdKCndKL/u/7PPAVQ+p9LjHZYN8zS4LDUTzPnYH6kR6DXbW3eX8ojcbaHmpdrCLbyc3xDdVKUIxg8ZzkuNkLQLBoA7AAp6RxznJ7tlLZ3R/4iLfwI/qkVddd87fhve2fqaXFzm94+YUePVF3V+HL/fA9Oxc0dw+SuF0Pl0u8easV+8Te+l/uFVM+8z6ZZ/p4eiNmzUfvNnu5PkFtte+VfEP6X6l6KzOFMZlJ9zqPcyfQV5n3Wbrb4sfU82t3KmZ9QXQsvMn+1qvYi+qRTbP+o5Xib/1/UxmdyiLMQ1nRLG0g9rOSfLR8V4u1ieSVw7VUrZw8U/yaXFIWuDm85pDh3tNx5hRU8PJfVIKcJRfisHo3J3GGVdPHNGecOUOlrhvae0FXEJKUco+Z3dvK3quE/Ayd17I5xLkG+cGqZ0akswyXR/GWMPc54B8rrRcNqBaaLTVS8hkopVfzPofgWtmkwKB0Dqh7Gvk1jmAuF9ANtuB3E3vfuU+2pxceY4ziC8qqv2UW1EsgRtG4DwUzBznO/Fnn3Ln95VPvT9IVRW77Pomj72dP0OGRf7xpffNWKPxEetV/R1PQ9FBXB84CAICCEBqmVOQ1PWEvtqpf4jOn2m7nd+/tWmrQjMs7LVa9rhJ5XkVnjOb2tgJLYxMz1ojc27WHaOF1CnbSXTc6m2122rLEvdfzNWmicw2e1zD1OBaQeI3rRiUdy2VSlVjiLyXRm2yu9KiEMzvt4xvP+6wbnj+YbAfHpVjQrcyw+pw+saa7apzxXuv7G7gqSUu5IKAlAEAQBAEAQGk51sX1FCY2nlzu1Yt0MsS8+At+ZR7ifLBouNEte2uU2tluUkqw+gfIurNJhOqota4cqdxf26A5LR3bCfzKzto4jk4HXbntblxXSOxvFlIKUIDX8usH9KoZWAXe0ayP22bQOO0cVqrR5oNE7Tbn2e5jP6M8+AqpPpCfj5lk5m8Y0ZJaZx2PGtj9ptg5vEWPAqbZz6xOV4jtdo1l6M3bL/B/SqGRoF3sGsj69Jm2w7xccVJrR5oFHpdz2FzGfg9mUAqnpsfR1iR3sFw11TURQt3yPDSR0N3udwaCvdOPNLBFva6t7eU/I9H0sAYxrGizWgNAHQALWVwtkfM5ScpOTPuhgqHPV95g90761X3neR2HDXw6nqvwVw7cVEOnZ6RNIJqIRO3SQaB7nRW/VXDWY4Pl/O6dfn8pZ+551rKV0Uj45BZzHFrh2g/Lp4qpmuWWGfS6FVVacakejO5gONzUcusgcAbWcDta9t9xF/PoWadRweUaLyyp3kOSX7m4zZ2Kgts2nia71tJ7h36Oz5qR7W8dCkjw1SUt5s0nFsUlqZTLO7Tedl7WAA3NA6BtKjSk5PLL+1tYW8OzprbqdSM8od4+axHqjZV3pyPTsB5De4fJXC6Hy6fePNWKfeJvfS/3CqmfeZ9Ms/08PRGzZqP3mz3cnyC22vfKviH9L9S9FZnCmMyk+51HuZPoK8z7rN1t8WPqebW7lTM+oLoWVmT/bVXsRfVIptn4nK8Tf0fU2/OLk2ayl+zH20RLo/5tnKZxHmApFenzoptJvvZaycu6+pRDm2NiCCDYgixBG8EKqaa2Z9Di1JZT2Zk8Cx+oo3F1PJo35zTtY7vb19u9bKdSUOhDvLCjdL3+vn4m2jOxU6NtRDfru/xtdb/AGuXkU/8N0s99/sjXcZywrKrZJMWt3hkV2NuN17G54krW685PLLC30e1oJpRy/NloV98TwS7Nsjog6wP+7GblvxNI4qY/wCZSOUpf8G/97on9mUiqzozv08rYzmTGVU9C46nRcxxBdG++iSBbSBG0FbqdZwK6/0uleYb2a8TYq7OrUvYRHFFGT+K7nkdwNgtru5NdCspcN0ovMpNo0WqqHSPc+Rxc9xu5x3k9aittvJ0VKmqUFCKwkZTI02xCl98zzK90V76Ieqr/iVF8j0WFbnzcIAgIKAiywAQshnyqKRkgtIxrx1OaHDzWHFPwPUKkod1tfUxjcmKRrxJHTxRvFy10bRG5pItcFttu0ryqceqRvleV3DllJteTK9ynxvE8Om0XT6yJxJie+NhDh6riALOHnvUSrOpBnQ6fZ2N7T2WJLqsnHDc7EzSBUQMeOkxksd8JuD4hYjeP+pGytw3BrNKf7lhZN5U09a0mB3KAu6N2x7e23SO0bFMhUjPoznLyxrWssVF9fAzYK9kMlDIQBAEBXWcDJGrrqkOjdEI2M0WBznA3Ju4kBvWAPyqLWoym9joNJ1OhZ02pJtvyNaZmsrCQHPhAJFyHOuBfaRyd9lo9llnqWc+I6XK+WLz4FyUdOI2NYwWa1oaB1ACwVglhHHTm5ycn4n2WTyEBx0UMFR45mxqHVErqd0Qjc8uYHOcCA7aRYN6yeFlBnatvKOutOIIQoqFRNtEYLm9rqeoima6G8bw7nu2jc4c3pBISFvKMs5F5rdvcUZU3F7r5dS3AFOOS8Sr8pc173zOko5GBjyXat+kNEnaQ0gHk36OhQ6trzPKOoseIFTpqFZN48UZLN7kPJRzvmqCwu0NCPQJNrm7ibgbdjR4r1Qodm8si6tq0buChBNLxyWBZSihJQGg5xskJ66aJ8BjAYxzTpuI2l19lgVFr0XUeUX2kanTtISjNPfyNROayttzoPjd/itHskvMt3xHb/2v7FyUURbGxp3tY0HvDQP0VgkcZN5k2jVstMhY606xjhFPa2la7Xgbg8dNuv5rTVoKfqWmnatUtPd6x8it6vN3iDHWEAkHrMkZb+og+ShO2mjp6WvWc170sP0OxhubStkP2jWQt6S94eeDWE38V6hayZqrcQ20FiG5tNdmri9FDIZDrwdIyP3P2WLLDmt6rdW263ytY4wipp8Q1u25pr3fI1t2ays9aD43f4rSrSS8Sz/iK3a7r+xcWHsc2KMSW0wxodbaNINF7Hqup6WEcZUac215lSVubKsfLI5robOke4Xe7c5xI/D2qFK1k3nJ11DX6FOlGDi9kkZjIbIWppK1s0zoi0Me3kuJN3DZsLV7o28oSyyHqmr0rqh2cE85zuWaphzZ0sYpzLTyxttpPje0X3Xc0gXWJLKwbKMlGopPwZUAzWVvrQfG7/FQHaS8zsVxHb+T+xuGbjJKehkmdOYyJGsDdAk80uJvcD1gpFCi6fUpdX1GnecvInt5m9qQUZqGVuQMNYTI06mY73tF2v8Abb094sVoqUIzLew1etarl6x8v8FeV+bWuYToMZMOtkjWk8H2+aiStZLodHR4htJr3tn6f4OtDm+xBxt6No9rpYreTifJeFbzZvnrtlFd77M2HCM08jiDVTtYOlsQ0nfE4WHgVvhZ+bKu44kWMUo/VllYLg0VLCIoG6LBc7SSSTvJJ6SpkYKKwjmri4nXqOpPqzTssM27ah7pqVwjkdtexw+zefWFtrSeI81Hq26lui403XJ265Ku8TRZs32INNvRtLtbLFY+LgfJRXbzRfw1yzazzfZmTwjNfVSEa9zIG9O0SP4Buy/FbI2rfUi3PEVGK/lJt/YzuP5rWlkfoTw1zAQ/WknWdOkSBsdwtbuW2domvdK+04gqKbdfdfLwMRhubatinik0ofs5Y38934Hh3q9i1wtpRknkl3Gu29WlKHK9014FxBTzkCUAQEFAYvG4qotBo3wNcN4nY9wPcWuFvArzLm8DdRdHm/mp4+RrdTPjjebHQydjdMH+p4HmtTdVeRYwjpsurkv2NcxPLnFqb7xTRR9roZC34hIW+a0Sr1I9UWdDStPr/DqN/X/4Y/8A1UrvVpv+OT/7F49rkS1w3bf3P/fodPFc4FTUxOinipnMdvGrkBB6HA6zYR1rErmTWGbaOhUqFRTpzaZkMj8mMPrmW11RHM0cuPTj+Jl4+U35dK90qdOaIuo6hfWs90nHweGbfhebaGnmZNBUVAew35RjLXDpa4BgJBHat8beMHmJT3Gt1rim6dRLBu4CkFOckAQBAEBFkGBZDGAhklAEAQEWQCyGMAIZJQEWQEoAgIQCyGMAIZBQEWQE2QBALIYwLIBZDIQEoCLIYFkG4sgJQyEBxIQCyAmyIEoCCsAiyyCQEMBDIshglDIQBAEBBQEWQHGWIOBDmgg7wRcHgVhpPqZUpReUzQ8p82cM130loJN+jt1Tj1W/B3jwUerbRl0L2x12tRajV96P3KpxfCZqWTV1EZY7ba+0OAO9rhscFAnTcNpHX213RuY5pM61PO6N7XxuLHtN2uabEHsK8ptbo3VaUasXCosp9S1sj85TJLRVxEb9wl3Rv9r1D5dyn0blSWJHH6loUqT56G8fLxRY7HggEG4O4jbdSznWsPDJuhglAEAQBAEAQBAEAQBAEAQBAEAQBAEAQBAEAQBAEAQBAEAQBAEAQBAEAQBAEAQBAEAQBAEAQBAEAQBAEAQBAQQhg6mI4bFPGY542yNPQ4X4jqPaFhxT2Ztp1qlJ80HhldY7mpBJdRy6PVHLcjuDxtA7wVEnab5idHacRSiuWtHPzRpOJZH1sF9OmkIH4oxrAfgufJRpUZxL2lq1nVWFLHrsfbAsqKygNm6WrB2xTNdodtr2LOGzsWadWpDqabyws7xZys+aaLGwPOfSTWE59Hf/ADm8fB42DjZTKdxGWzOZutGr0d4YkjdqaobI0Ojc17TtDmkOBHYRvUgp2sdT6IYyShkIAgCAIAgCAIAgCAIAgCAIAgCAIAgCAICEAQBASgCAIAgCAIAgCAIAgCAIAgCAIAgCAIAgCAIAgCAIAgCAIAUB83xA7wD3hYwjKk0fP0RnqM+EJhHrtJebPs1tt2xZPGckoMIlAEAQBAEAQBAEAQBAEAQBAEAQBAEAQBAEBCAlAEBCAlAQUMMBZCeSFhmSboY8SLoZYJRDACMMlYBCyGEMIkIZBQAlAghhhDJKAIAgCAIAgCAIAgCAIA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9876" name="AutoShape 4" descr="data:image/jpeg;base64,/9j/4AAQSkZJRgABAQAAAQABAAD/2wCEAAkGBxQSEBUUEBIUFBUVFRYWFRYUFBUVFRQVFhIXGBoUGBYZHCggGBolHBQVITEhJSkrLi4uGCAzODMsNygtLi0BCgoKDg0OGxAQGiwmICQsLCwsLCwsLCwsLCwsLCwsLCwsLCwsLCwsLCwsLCwsLCwsLCwsLCwsLCwsLCwsLCwsLP/AABEIAHQBsgMBEQACEQEDEQH/xAAcAAEAAgIDAQAAAAAAAAAAAAAAAQcFBgIECAP/xABHEAABAwIBBwgHBQcEAAcAAAABAAIDBBEFBgcSEyExgSIyQVFhcZGhFFJyc5KxsiM0QoLBMzVTYqKz0hdDk/AlVGOD0dPh/8QAGwEBAAIDAQEAAAAAAAAAAAAAAAQFAQMGAgf/xAA3EQACAQMCAwUHAgYCAwAAAAAAAQIDBBEFIQYSMRMyQVFxFCIzYYGhsTSRFiNCUtHwJMEVQ+H/2gAMAwEAAhEDEQA/ALxQBAEAQBAEAQBAEAQBAEAQBAEAQBAEAQBAEAQBAEAQBAEAQBAEAQBAEAQBAEAQBAEAQBAEBBQHyfO1pAJALjZoJF3G17Dr2AngsNpGUnJZSPoFkwckAQBAEAQBAEAQBAEAQBAEAQEXQxkXQySgCAIAgCAIAgCA43TcEXQxuckMkoAgCAIAgCAIAgCAIAgCAIAgCAIAgCAIAgCAIAgCAIDhK8AEk2ABJPUB0rDeNwll4RSVbli6bFop9IiGKUNjHQIydFzz2kG/h1KvlWzUXkdrDSY07CUce81l+pdzVYnE4xsckMhAEAQBAEAQBAEAQBAEAQEFDDK0y+y7mparU0ur5DQZC5uly3bbDaNwt4qJXuHB4idLpOjwuqTqVM/I6GS2ceokq4o6nVauR2gS1haQ4jkm9z+Kw4rXSuZSlhki/wBCpU6DqUs5RbV1POTJQBAEAQBAEAQFe5ysspKRzYKawkc3Te8i+g0kgBoOzSNjv3KJcVnF4Rf6NpULnNSqvd6fU0bDMv62KQOdMZm/iZIG2I7CBdp/7ZR4XEovcvrjQrWcOWMcP5F4YVXNnhZKzmyMa8ddnC9irKMuZZOGq0nSm6cuqZ21k1hAEAQBAEAQBAEAQBAEAQBAEAQBAEAQBAEAQBAEAQGn508UMGHuDTZ0xEQ7jtd/SCOK0XEsQLbRaCq3UeZbLcou3Qqs+gNZWD0NkVinpNDDJflaIa/22cl3yvxVvSlzRyfNdRoOjcSh8/sZ5bCGEAQBAEAQBAEAQBAEAQBAdfEKpsUT5HmzWNc5x7ALrEnhZPdODnJRXVnmzEax080kr+dI9zz2aRvbhu4KnnLmbZ9OtqSo0o014LB1wbG4NiNoPUR0ryttzZKCkuV9D0Rkli3pdHFN+JzbP7Ht5Lh4gq3pS5o5Pml9buhXlT+f2M0CthFF0BKAIAgCAi6DJVWdrJ2V8wqomOe3QDJA0ElpaTZ1htIINuyyg3VFt8yOp0DUKcIujN43yV/huETVEgjhic5xPUQ1va5x2NCixpSbxg6OvfUaMXOUkehsAw/0emihvfVxtbfrIG0+N1bQjyxSPnNxW7arKp5syC9Gki6AIBdASgCAICLoBdALoBdASgCAICLoYyShki6AlAEBF0AugF0BKAICLoCqs9lRy6aPotI89/JaP1UG8fRHV8M003Ob+SKxUI60szMzi9ny0zjzvtY+8Wa8eGifFTbOe3KclxJbd2svRlr3U45QlAEAQBAEAQBAEAQBAEAQFf54MX1dI2Bp5U7uVt26tm0+J0RxKi3U8RwX2gW3aXHO+kfyU2Sq47l+Z9J4XMcWPGi5psQd4I6FlrDwzzCcZxUovZljZm8YtJLTOOxw1rPaFg4DvGieBUy0nj3WcvxJa7RrpfJ/9FoV9WIonyODiGNLiGi7iALmw6SpreDlIQc5qKNOGdSi6p/+Mf5LR7VTLj/wF2/L9zN5M5WwVxeINMGMNLg9uibOvYjbt3FbKdWM+hDvNPrWuO08TYFsIJBQGp41nApaWd0MmsL2W0tBgcASAbXvvsQtEriEXhlnb6RcV4KpBbP5nXos5NJLKyONs5c9wa0asbybeskbiDeEbKui3NKDnLGEs9TJZSZXwUL2NnEhL2lw0GhwsDbbtXqpWjDZkaz02tdpyp42+hhhnSoR+Gb/AIx/ktftNMnPQbz5fubvTyhzQ4bnAEdxF/1UjJSSjyto+dbXRwsL5pGxtG9zyGjxKNpdT1TpyqS5YrLNOxPOhRxm0Ykm7WN0W+LiL8FodzFdC3o6BdVVmSx6mKdncZfZSvt2yNv8lr9sXkS1wzPHfX3Mhh+dSlebSsli/mID2/0m/kvUbqL6mitw/cwWYtM3eirY5WNfE9r2OFw5puDxCkqSayikqU5U3yyWGfcrJ4waTNnNo2Pcxwmu1xafswRdpIP4uxRncQTwXFPQ7qcVKKWH8zZMExyCrj1lPIHtBsehzTvs5p2grdCaksorri1qW8+SosMw2O5f0dMS3TMrxvbEA6x6i64aDxWuVeEdsku20i5uFnGF5vY152dyO+ylkt2yNB8LLV7WvItFw1VxvNGwZOZfUtW4MBdFIdzJLDSPU1wNiezettOvGZWXekXFsuZrK80bYCt5WC6A+FZWxxML5XtYxu0ucQAOJWG8LLPUISqPEVk0nE86VJG4iJsk3a0BrfF20+CjyuYroXVDQLmosywkY5udxl9tK+3ZI0nwsvHti8iS+GqmO+vuZ3Bs49HMQ17nQuO4SgBvxgkeNltjcQkQLjRLmim8ZXyNwa8EXBuDuI3FbypaxsdLFcYgpm6VRKyMdGkbE9w3ngvMpKPU20bepWeKcWzTq7OrSsNoo5pe0AMb/Ub+S0SuoroXFLh25l3sL1OgM7jL7aV9veNv8l4d4vIk/wANVP70ZfCc51HKQ2TTgJ6ZAND42k242WyFzCRCudCuqW6w/Q3WOQOALSCCLgjaCOsFb8lO008M5rJghAVDnpafSac9GqeBweP/AJUC86o6/hp+5P1RXSh9DqUd7BMSdTVEUzN8bwbdbdzm8WkjivdOXLPJEvLdXFCVN+J6Po6lskbZGG7XtDmnrBFwVbxllZPmk4OEnFn3WTyEAQBAEAQBAEAQBAEBxcUBQecTFvSa+Qg3ZF9kz8h5R4u0vAKruJ80z6BolsqFqsreW7OrkThXpVdDHa7Q7WP9hhBPibDivNCPNNI26tc9hbSfi9l9TMZ18K1NfrAOTO0P/O3kuHk08VsuYcsskPh+5VS35H1i/szWMFxJ1NURzt3xvDrDpbuc3iCRxWmEuWWS0vLdXFCVN+J6QhkbIwOaQ5r2gjqII/8A1W63R80lFwk14o895X4SaWtlitZodpM9h+1tu7aOCqa0eWbR9F0u6Vxbxl49H9NjuZvMW9Gr4iTZkh1T/wA5s0/FbzXu3nyzNGtWqr20sdY7l/Aq0Pn518RrGwwySvNmxsc89zRdYk8LJspU3UmoLxeDzXXVbpZXyv50jnPPe43t+ippyzJn023pKlSjTXgbzmgwfWVL6hw5MI0W9sjxv7w2/wAQUq0hmTbKDiO65aUaMer/AAfbPT94p/dO+tLzvI88NfDqeq/BXDtxUQ6dnprDf2EXu2fSFcrofLKvxH6sqfPDhsjahkxc50Ug0Wgklsb2ja0Do0gL8Cod2pLDR1fDtelyOm1735NJw/C5pzaCGST2GOIHe7cOKixpyfRF/Wu6FHvzSO7VZLVkbdJ9LMGjeQ3Stwbcr06M14Ginq1rN8qqIw61NFhFpvKNuzbZQOpatsZd9jO4Me3oDzsa8dt7A9h7ApFvVcZYfiUWt2Ma1F1Yr3o/gvS6sjhUeZ8U+8Te+l/uFVE+8z6dZfp4ei/Bxp66SNr2xyOYJAGvDTbSANwD2b1hTa2ye6lvTqSUqiTx0PixpJs0EnoABJ8AiWT25wgvfaS+ZMsTmmz2uaepzS0+BWHFrqhCrCfcafocQsJvOUepLOz6F7Zt8fdV0Y1hvJE7VvPS6wBa7iD4gq0oT545Z881ezVtcYj0e6M9jOJspoXzSmzWC56yehoHSSdi2zkorJBo0J1qihDqyg8p8pJq6XTlNmg/Zxg8lg/V3aqupVlNn0Gw06laQwlmT6sxMcZc4Na0ucdwaCSewAbStSTfQnzqRhHM2kjMNyRriLikmt7IB8Cbrd2FTHQgPV7RPl7RGKraSSIlssb43bdj2lp8CNq18skyVCvSrR9ySfoekcIZo08Q6o2D+gK3h0R80rvNWXqyj842GyQV8msc54k5cbnEnkE8y/8AKbi3d1quuINTO50OtTqWyjHZrZmIw/BKmcXhp5Xj1gw6J/MdnmtUaUn0ROq39vR79RHPEMnqqBulNTysaN7i27R3ltwOKzKlOO7R5o6lbVniM1kxq1+hNy10LIzR5ROEppJHXY4F0V/wuHOYOwjbbsPWptrUfdZynENjHCuILfx/yW2pxyZCArXPVQkxQTAc17mHsD23HmzzUS7WY5Ol4brYqyp+az+xUyrzsggLbzQ4/pxOpHnlRXdHfpjJ2j8rj4EKwtamVynFcQWfZ1e3itn19SyVLOdCAIAgCAIAgCAIAgCAwmWWLei0U0o5wZos947kt8zfgtdSXLFkywtncV40/nv6Hne/Xt/XtVTnO59JjFRSii18zWE6MctS4bXnVs9lnOI73bPyqdaQwmzj+I7nnqRorw3f1MpnZwvW0JkAu6Bwf26B5LvI3/Ktl1DmgQ9CueyuuXwlsUmqw74urNLi+uo9U48qnOj/AO2drD8x+VWdrPmgcFrtp2NxzrpLf6mPzyYPpRR1LRtjOrfb1H80nuds/MvF1TyuYk8O3XJVdJ/1dPUqYG242PQekHrVevM7OcU00/RnorJPFRVUcU3S5ln9j28lw8QVb0580Uz5nfW7oV5U34P7GsZ38W1dK2Bps6d233bLF3iS0cStN1PljjzLTh+17W4c30ivuU4q7GTuG0lnyPQWQ2D+i0MUZFnkacntv2kcNg4K2ow5YJHzfUrr2i4lPw6L0NCz1feKf3TvrUS87yOi4Z+HU9V+CuHbioh056bwz9hF7tn0BXS6Hyyr35erPniuGRVEehOwPZpB2id12m4KOKawzNGtUovmpvDPnLV09MwBz4oWjcCWsAA6gsZjEyqdWs8pOTOi/LOg/wDNw8Hg/JeHWp+Zvjp10+lNlN5dPp3Vr30bmujeGuOhzdYb6VvAHiq+u4ufuna6Oq8bfFZb/wDRhKZ1nsI3hzSO8OBWuLxJFhXSdKS+T/B6bjddoPWFceB8uksSweacU+8Te+l/uFVE+8fTbLe3gvkvwZLI3BW1lYyF7i1pDnOLd5DRuF917716oQU5YZG1S8la2/aQ69C9cIwOClZowRNYOsC7j2ucdpPerSMIxWEjga91VrPmnLJic4GDsqKGUlo042GSN1trXNF9/URcHvXitBSiyTpdzOjcxw9m9yhLqpPo5ZuZOU6dU3o0YjxvIP0CnWe6kjkuJks05epwzzYqTJFTA8lo1rx1uNw3wGl4hYvJ+CPXDlqnzVn6Irb/ALbr7FCxnCOqcuVNsvbIPJNlHA1zmgzvAMj+lt9ug3qA8yrSjRUEfPdT1GpdVWk8RXRG2BbyqOjieFxVEZjnja9p6HDzB3g9oWGk+qN1KvUpSThLDO5EwNaGjcAAO4Cyya28vJ0sTweCdzHTxNkMZJZpC4BPZuO4b15cU+ptpV6lJNQk1k41WMU8GyWeKO3Q57W24LDlFGYW9apuotmOnyyw8gh1VCQdhGkCCOrtXh1qfmSI6ddp5UGUZjbIhUyinIMWsdqyN2iTcAdgvbgqypjmfKd9ZOp7PHtV73id/IaQtxKmI/igeII/Ve6DxURH1dJ2c8+R6GCtj50SgMRlVhAq6SSE73N5J6ntN2nxAWupDnjgk2dw6FaNReH4PO08LmOcx4LXNJa4HeHA2IVTJYZ9KpVI1YKcejPmsGw7uDYm+mnZNHzmG9uhw3Fp7CLhe6c3B5RFu7WFxRdN+PQ9FYTiLKiFksRux7Q4de3oPaNyt4yUllHzatRlRm6cuqO6smsIAgCAIAgCAIAgOJQwVPnlxfSkipmnYwayT2jsYDwDjxCg3k/6Udbw3a96u/RFaqFjyOrecmdw/K+sgibFDOWMaLNaGM2eLdq2qvOOyK6tpNrUm5zhlv5n1qMt657HMfUFzXAtcCyOxBFiOasu4m1g8Q0e0hJSjDdfNmurSWiNqzbYx6PXsBNmTfZO73HkH4rD8ykW0+WZTa5aqtbNrrHf/JdmLUDaiCSF/NkYWnsuN/6qxlHKaOGoVZUqinHwZ5vq6Z0Ujo3izmOLXd7TYqnlHlfKfTaFVVaamujWSyszOLbZqZx/9Vnk14H9J4lTLSe2DluI7ZqUay8dmavnHxb0jEJLG7Ivsm9XJJ0j8RI4BabmfNMtdEtVRtVnrLc4ZvcH9Kr4wRdkZ1r+5vNHF1vNLeHNPJnWbvsLVpdZbIv+ytDgCoc9X3mn90761X3neR2HDPw6nqvwVw7cVEOnPTWGn7CL3bPpCul0PldXvv1ZV2XmX8hkfBRv0GMJa+VvOe4bCGH8LQdl957OmFXuN+VHVaTokHBVq/j0RXMji4lziXE73ONye8naVCy2zp404QXuRwhGwu5oJ7gT8lnlb8B2sFs2v3D2EbHAg9RBB8CjTXU9QnGS5ovIi5ze8fMJHvI8Vfhy/wB8D07DzR3D5K4XQ+XS7x5qxT7xN76X+4VUz7zPpln+nh6L8GzZqP3mz3cnyC22vfKviH9L9S81ZnCmNyk+51HuZPoK8z7rN1t8WPqebW7lTM+oLoWVmS/bVXsQ/VIptn4nKcTf0fU1/Oa8nFJ79AjA7tU0/Mlarr4hZ6CkrRerMJgTQaunB3GeEHu1rVqprMkTr9tW08eTPSgVwfMjkhkID5TytY1znkNa0EknYAALkrDMxi5PCKSyuy9mqXuZA50UG4BpLXyD1nO3gH1RxVfWrtvCO207RKdKKnV3kaaevzUbcvsKPQ5sicdzXHuaSs8svI8OtT8Wv3OLgRsIIPUdhHBefU2KSkuZdGZnIv8AeNL75q90fiIgar+jqeh6KCuD5wEBBQFdZyMiTPeppW3lA+0YP90Ac4fzgeKiV6HNujoNH1bsP5NXuv7FRuaQSCLEGxB2EHqIO0Kvw11O2jJSWU8o4oZN/wA1mVGol9GmdaOV3IJ3MkOy3c7Zx71Ltq3K+VnM69p3aR7eHeXX0LkCsDjiUAQBAEAQBAEAQHynlDWuc42DQST1AbSVhvCMxjzSwjzfjuJGpqZZ3f7jyQOpu5o4NAVRUlzSyfS7G3VvRjT+W528l8m5a6RzIS1ug3Sc599EXNgNgO07fAr1TpdozVqGows4pzWc+Rsv+lFX/Gp/GT/Fb/Y35lSuJqWO4x/pPV/xqfxk/wAVj2N+Zn+JqX9jMDlTkhNQNY6ZzHNkJALNKwcBexuBvFzwK1VKDhuWGn6tTvJOMVhpGvg2NwbEbj0gjpWlPDyWjipR5X5HojJHFhV0UU34i2z+x7eS7zF1b0p88Uz5pfW7t7iUH/qKyzu4Pqqts7RyZ27feM3+LbfCVDu6eJcyOo4cu+ek6Le66ejNSwTFH0s7Zouc3SFughzSLHxB4KPCfI8ou7y1jcU+zl0Oi4km5NydpJ6Sd5XlvJvjFRiooubNJg2pozM4cqoNx16tuxo48o8VY2tPljk4bXrt1bjkXSOxvqklGVDnq+80/unfWq+87yOw4Z+HU9V+CuHbioh056IxOqMWGPkbzmUpc3vENx5q3k8QPmdKCndKL/u/7PPAVQ+p9LjHZYN8zS4LDUTzPnYH6kR6DXbW3eX8ojcbaHmpdrCLbyc3xDdVKUIxg8ZzkuNkLQLBoA7AAp6RxznJ7tlLZ3R/4iLfwI/qkVddd87fhve2fqaXFzm94+YUePVF3V+HL/fA9Oxc0dw+SuF0Pl0u8easV+8Te+l/uFVM+8z6ZZ/p4eiNmzUfvNnu5PkFtte+VfEP6X6l6KzOFMZlJ9zqPcyfQV5n3Wbrb4sfU82t3KmZ9QXQsvMn+1qvYi+qRTbP+o5Xib/1/UxmdyiLMQ1nRLG0g9rOSfLR8V4u1ieSVw7VUrZw8U/yaXFIWuDm85pDh3tNx5hRU8PJfVIKcJRfisHo3J3GGVdPHNGecOUOlrhvae0FXEJKUco+Z3dvK3quE/Ayd17I5xLkG+cGqZ0akswyXR/GWMPc54B8rrRcNqBaaLTVS8hkopVfzPofgWtmkwKB0Dqh7Gvk1jmAuF9ANtuB3E3vfuU+2pxceY4ziC8qqv2UW1EsgRtG4DwUzBznO/Fnn3Ln95VPvT9IVRW77Pomj72dP0OGRf7xpffNWKPxEetV/R1PQ9FBXB84CAICCEBqmVOQ1PWEvtqpf4jOn2m7nd+/tWmrQjMs7LVa9rhJ5XkVnjOb2tgJLYxMz1ojc27WHaOF1CnbSXTc6m2122rLEvdfzNWmicw2e1zD1OBaQeI3rRiUdy2VSlVjiLyXRm2yu9KiEMzvt4xvP+6wbnj+YbAfHpVjQrcyw+pw+saa7apzxXuv7G7gqSUu5IKAlAEAQBAEAQGk51sX1FCY2nlzu1Yt0MsS8+At+ZR7ifLBouNEte2uU2tluUkqw+gfIurNJhOqota4cqdxf26A5LR3bCfzKzto4jk4HXbntblxXSOxvFlIKUIDX8usH9KoZWAXe0ayP22bQOO0cVqrR5oNE7Tbn2e5jP6M8+AqpPpCfj5lk5m8Y0ZJaZx2PGtj9ptg5vEWPAqbZz6xOV4jtdo1l6M3bL/B/SqGRoF3sGsj69Jm2w7xccVJrR5oFHpdz2FzGfg9mUAqnpsfR1iR3sFw11TURQt3yPDSR0N3udwaCvdOPNLBFva6t7eU/I9H0sAYxrGizWgNAHQALWVwtkfM5ScpOTPuhgqHPV95g90761X3neR2HDXw6nqvwVw7cVEOnZ6RNIJqIRO3SQaB7nRW/VXDWY4Pl/O6dfn8pZ+551rKV0Uj45BZzHFrh2g/Lp4qpmuWWGfS6FVVacakejO5gONzUcusgcAbWcDta9t9xF/PoWadRweUaLyyp3kOSX7m4zZ2Kgts2nia71tJ7h36Oz5qR7W8dCkjw1SUt5s0nFsUlqZTLO7Tedl7WAA3NA6BtKjSk5PLL+1tYW8OzprbqdSM8od4+axHqjZV3pyPTsB5De4fJXC6Hy6fePNWKfeJvfS/3CqmfeZ9Ms/08PRGzZqP3mz3cnyC22vfKviH9L9S9FZnCmMyk+51HuZPoK8z7rN1t8WPqebW7lTM+oLoWVmT/bVXsRfVIptn4nK8Tf0fU2/OLk2ayl+zH20RLo/5tnKZxHmApFenzoptJvvZaycu6+pRDm2NiCCDYgixBG8EKqaa2Z9Di1JZT2Zk8Cx+oo3F1PJo35zTtY7vb19u9bKdSUOhDvLCjdL3+vn4m2jOxU6NtRDfru/xtdb/AGuXkU/8N0s99/sjXcZywrKrZJMWt3hkV2NuN17G54krW685PLLC30e1oJpRy/NloV98TwS7Nsjog6wP+7GblvxNI4qY/wCZSOUpf8G/97on9mUiqzozv08rYzmTGVU9C46nRcxxBdG++iSBbSBG0FbqdZwK6/0uleYb2a8TYq7OrUvYRHFFGT+K7nkdwNgtru5NdCspcN0ovMpNo0WqqHSPc+Rxc9xu5x3k9aittvJ0VKmqUFCKwkZTI02xCl98zzK90V76Ieqr/iVF8j0WFbnzcIAgIKAiywAQshnyqKRkgtIxrx1OaHDzWHFPwPUKkod1tfUxjcmKRrxJHTxRvFy10bRG5pItcFttu0ryqceqRvleV3DllJteTK9ynxvE8Om0XT6yJxJie+NhDh6riALOHnvUSrOpBnQ6fZ2N7T2WJLqsnHDc7EzSBUQMeOkxksd8JuD4hYjeP+pGytw3BrNKf7lhZN5U09a0mB3KAu6N2x7e23SO0bFMhUjPoznLyxrWssVF9fAzYK9kMlDIQBAEBXWcDJGrrqkOjdEI2M0WBznA3Ju4kBvWAPyqLWoym9joNJ1OhZ02pJtvyNaZmsrCQHPhAJFyHOuBfaRyd9lo9llnqWc+I6XK+WLz4FyUdOI2NYwWa1oaB1ACwVglhHHTm5ycn4n2WTyEBx0UMFR45mxqHVErqd0Qjc8uYHOcCA7aRYN6yeFlBnatvKOutOIIQoqFRNtEYLm9rqeoima6G8bw7nu2jc4c3pBISFvKMs5F5rdvcUZU3F7r5dS3AFOOS8Sr8pc173zOko5GBjyXat+kNEnaQ0gHk36OhQ6trzPKOoseIFTpqFZN48UZLN7kPJRzvmqCwu0NCPQJNrm7ibgbdjR4r1Qodm8si6tq0buChBNLxyWBZSihJQGg5xskJ66aJ8BjAYxzTpuI2l19lgVFr0XUeUX2kanTtISjNPfyNROayttzoPjd/itHskvMt3xHb/2v7FyUURbGxp3tY0HvDQP0VgkcZN5k2jVstMhY606xjhFPa2la7Xgbg8dNuv5rTVoKfqWmnatUtPd6x8it6vN3iDHWEAkHrMkZb+og+ShO2mjp6WvWc170sP0OxhubStkP2jWQt6S94eeDWE38V6hayZqrcQ20FiG5tNdmri9FDIZDrwdIyP3P2WLLDmt6rdW263ytY4wipp8Q1u25pr3fI1t2ays9aD43f4rSrSS8Sz/iK3a7r+xcWHsc2KMSW0wxodbaNINF7Hqup6WEcZUac215lSVubKsfLI5robOke4Xe7c5xI/D2qFK1k3nJ11DX6FOlGDi9kkZjIbIWppK1s0zoi0Me3kuJN3DZsLV7o28oSyyHqmr0rqh2cE85zuWaphzZ0sYpzLTyxttpPje0X3Xc0gXWJLKwbKMlGopPwZUAzWVvrQfG7/FQHaS8zsVxHb+T+xuGbjJKehkmdOYyJGsDdAk80uJvcD1gpFCi6fUpdX1GnecvInt5m9qQUZqGVuQMNYTI06mY73tF2v8Abb094sVoqUIzLew1etarl6x8v8FeV+bWuYToMZMOtkjWk8H2+aiStZLodHR4htJr3tn6f4OtDm+xBxt6No9rpYreTifJeFbzZvnrtlFd77M2HCM08jiDVTtYOlsQ0nfE4WHgVvhZ+bKu44kWMUo/VllYLg0VLCIoG6LBc7SSSTvJJ6SpkYKKwjmri4nXqOpPqzTssM27ah7pqVwjkdtexw+zefWFtrSeI81Hq26lui403XJ265Ku8TRZs32INNvRtLtbLFY+LgfJRXbzRfw1yzazzfZmTwjNfVSEa9zIG9O0SP4Buy/FbI2rfUi3PEVGK/lJt/YzuP5rWlkfoTw1zAQ/WknWdOkSBsdwtbuW2domvdK+04gqKbdfdfLwMRhubatinik0ofs5Y38934Hh3q9i1wtpRknkl3Gu29WlKHK9014FxBTzkCUAQEFAYvG4qotBo3wNcN4nY9wPcWuFvArzLm8DdRdHm/mp4+RrdTPjjebHQydjdMH+p4HmtTdVeRYwjpsurkv2NcxPLnFqb7xTRR9roZC34hIW+a0Sr1I9UWdDStPr/DqN/X/4Y/8A1UrvVpv+OT/7F49rkS1w3bf3P/fodPFc4FTUxOinipnMdvGrkBB6HA6zYR1rErmTWGbaOhUqFRTpzaZkMj8mMPrmW11RHM0cuPTj+Jl4+U35dK90qdOaIuo6hfWs90nHweGbfhebaGnmZNBUVAew35RjLXDpa4BgJBHat8beMHmJT3Gt1rim6dRLBu4CkFOckAQBAEBFkGBZDGAhklAEAQEWQCyGMAIZJQEWQEoAgIQCyGMAIZBQEWQE2QBALIYwLIBZDIQEoCLIYFkG4sgJQyEBxIQCyAmyIEoCCsAiyyCQEMBDIshglDIQBAEBBQEWQHGWIOBDmgg7wRcHgVhpPqZUpReUzQ8p82cM130loJN+jt1Tj1W/B3jwUerbRl0L2x12tRajV96P3KpxfCZqWTV1EZY7ba+0OAO9rhscFAnTcNpHX213RuY5pM61PO6N7XxuLHtN2uabEHsK8ptbo3VaUasXCosp9S1sj85TJLRVxEb9wl3Rv9r1D5dyn0blSWJHH6loUqT56G8fLxRY7HggEG4O4jbdSznWsPDJuhglAEAQBAEAQBAEAQBAEAQBAEAQBAEAQBAEAQBAEAQBAEAQBAEAQBAEAQBAEAQBAEAQBAEAQBAEAQBAEAQBAQQhg6mI4bFPGY542yNPQ4X4jqPaFhxT2Ztp1qlJ80HhldY7mpBJdRy6PVHLcjuDxtA7wVEnab5idHacRSiuWtHPzRpOJZH1sF9OmkIH4oxrAfgufJRpUZxL2lq1nVWFLHrsfbAsqKygNm6WrB2xTNdodtr2LOGzsWadWpDqabyws7xZys+aaLGwPOfSTWE59Hf/ADm8fB42DjZTKdxGWzOZutGr0d4YkjdqaobI0Ojc17TtDmkOBHYRvUgp2sdT6IYyShkIAgCAIAgCAIAgCAIAgCAIAgCAIAgCAICEAQBASgCAIAgCAIAgCAIAgCAIAgCAIAgCAIAgCAIAgCAIAgCAIAUB83xA7wD3hYwjKk0fP0RnqM+EJhHrtJebPs1tt2xZPGckoMIlAEAQBAEAQBAEAQBAEAQBAEAQBAEAQBAEBCAlAEBCAlAQUMMBZCeSFhmSboY8SLoZYJRDACMMlYBCyGEMIkIZBQAlAghhhDJKAIAgCAIAgCAIAgCAIA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939" y="3214686"/>
            <a:ext cx="41529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943" y="4429132"/>
            <a:ext cx="3671511" cy="10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5302" y="1821739"/>
            <a:ext cx="1655889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851104" cy="11430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Historia legislación laboral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1904 </a:t>
            </a:r>
            <a:r>
              <a:rPr lang="es-CO" dirty="0" smtClean="0"/>
              <a:t>Ley de Minas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1915</a:t>
            </a:r>
            <a:r>
              <a:rPr lang="es-CO" dirty="0" smtClean="0"/>
              <a:t> Reparación de accidentes de trabajo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1928</a:t>
            </a:r>
            <a:r>
              <a:rPr lang="es-CO" dirty="0" smtClean="0"/>
              <a:t> Ley de Trabajo, 9Hr,seguridad industrial, salario periódico.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1961</a:t>
            </a:r>
            <a:r>
              <a:rPr lang="es-CO" dirty="0" smtClean="0"/>
              <a:t> Ley 141, Prestaciones sociales</a:t>
            </a:r>
          </a:p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1990</a:t>
            </a:r>
            <a:r>
              <a:rPr lang="es-CO" dirty="0" smtClean="0"/>
              <a:t> Ley 50, fondo de cesantías, salario integral, fijos y temporales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11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¿ Que es legislación laboral?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CO" sz="3600" dirty="0" smtClean="0"/>
              <a:t>La finalidad primordial de este Código es la de lograr la justicia en las relaciones que surgen entre empleadores y trabajadores, dentro de un espíritu de coordinación económica y equilibrio social. </a:t>
            </a:r>
          </a:p>
          <a:p>
            <a:pPr algn="ctr">
              <a:buNone/>
            </a:pPr>
            <a:r>
              <a:rPr lang="es-CO" sz="3600" b="1" dirty="0" smtClean="0"/>
              <a:t>Regulada ART. 1 C.S.T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accent6">
                    <a:lumMod val="75000"/>
                  </a:schemeClr>
                </a:solidFill>
              </a:rPr>
              <a:t>AREAS QUE RIGE EL DERECHO LABORAL: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00188"/>
            <a:ext cx="7900988" cy="497363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CO" sz="2800" b="1" dirty="0" smtClean="0"/>
              <a:t>DERECHO INDIVIDUAL DEL TRABAJO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es-CO" sz="3000" dirty="0" smtClean="0"/>
              <a:t>Contrato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es-CO" sz="3000" dirty="0" smtClean="0"/>
              <a:t>Salario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es-CO" sz="3000" dirty="0" smtClean="0"/>
              <a:t>Prestaciones sociales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es-CO" sz="3000" dirty="0" smtClean="0"/>
              <a:t>Jornada de trabajo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es-CO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CO" sz="2800" b="1" dirty="0" smtClean="0"/>
              <a:t>DERECHO COLECTIVO DEL TRABAJO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es-CO" sz="3000" dirty="0" smtClean="0"/>
              <a:t>Sindicatos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es-CO" sz="3000" dirty="0" smtClean="0"/>
              <a:t>Huelgas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CO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s-CO" dirty="0" smtClean="0"/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es-CO" dirty="0" smtClean="0"/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SEGURIDAD SOCIAL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467600" cy="5473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CO" sz="2800" dirty="0" smtClean="0"/>
          </a:p>
          <a:p>
            <a:pPr algn="ctr">
              <a:buFont typeface="Wingdings" pitchFamily="2" charset="2"/>
              <a:buNone/>
            </a:pPr>
            <a:r>
              <a:rPr lang="es-CO" sz="2800" dirty="0" smtClean="0"/>
              <a:t>   Cubrimiento de los riesgos que puedan afectar al trabajador en el desarrollo o mientras dura su vinculación laboral.</a:t>
            </a:r>
          </a:p>
          <a:p>
            <a:pPr>
              <a:buFont typeface="Wingdings" pitchFamily="2" charset="2"/>
              <a:buNone/>
            </a:pPr>
            <a:endParaRPr lang="es-CO" sz="2800" dirty="0" smtClean="0"/>
          </a:p>
          <a:p>
            <a:pPr>
              <a:buFontTx/>
              <a:buChar char="-"/>
            </a:pPr>
            <a:r>
              <a:rPr lang="es-CO" sz="2800" dirty="0" smtClean="0"/>
              <a:t>Riesgos profesionales</a:t>
            </a:r>
          </a:p>
          <a:p>
            <a:pPr>
              <a:buFontTx/>
              <a:buChar char="-"/>
            </a:pPr>
            <a:r>
              <a:rPr lang="es-CO" sz="2800" dirty="0" smtClean="0"/>
              <a:t>Riesgos en salud y pensión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4 Marcador de contenido"/>
          <p:cNvSpPr>
            <a:spLocks noGrp="1"/>
          </p:cNvSpPr>
          <p:nvPr>
            <p:ph sz="quarter" idx="1"/>
          </p:nvPr>
        </p:nvSpPr>
        <p:spPr>
          <a:xfrm>
            <a:off x="1135508" y="480715"/>
            <a:ext cx="7900988" cy="61166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ARTICULO 2o. APLICACIÓN TERRITORIAL</a:t>
            </a:r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s-CO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s-CO" sz="2800" dirty="0" smtClean="0"/>
              <a:t>  </a:t>
            </a:r>
          </a:p>
          <a:p>
            <a:pPr>
              <a:buFont typeface="Wingdings" pitchFamily="2" charset="2"/>
              <a:buNone/>
            </a:pPr>
            <a:r>
              <a:rPr lang="es-CO" sz="2800" dirty="0" smtClean="0"/>
              <a:t>   Rige en todo el  territorio de la República para todos sus habitantes, sin consideración a su nacionalidad. 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</p:txBody>
      </p:sp>
      <p:sp>
        <p:nvSpPr>
          <p:cNvPr id="11268" name="AutoShape 2" descr="http://t3.gstatic.com/images?q=tbn:ANd9GcSwct6_kg3LlgxZVQz8RkW7seT0t8BW7PonlGbIld0f17IHOtOcyg"/>
          <p:cNvSpPr>
            <a:spLocks noChangeAspect="1" noChangeArrowheads="1"/>
          </p:cNvSpPr>
          <p:nvPr/>
        </p:nvSpPr>
        <p:spPr bwMode="auto">
          <a:xfrm>
            <a:off x="155575" y="-998538"/>
            <a:ext cx="2200275" cy="20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>
              <a:latin typeface="Century Schoolbook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140967"/>
            <a:ext cx="1956048" cy="266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DEFINICIÓN DE TRABAJO.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>
            <a:normAutofit/>
          </a:bodyPr>
          <a:lstStyle/>
          <a:p>
            <a:r>
              <a:rPr lang="es-CO" sz="4400" dirty="0" smtClean="0"/>
              <a:t>Todo servicio ya sea físico o intelectual que una persona presta a otra bajo condiciones de subordinación.</a:t>
            </a:r>
          </a:p>
          <a:p>
            <a:endParaRPr lang="es-CO" sz="4400" dirty="0" smtClean="0"/>
          </a:p>
          <a:p>
            <a:pPr>
              <a:buNone/>
            </a:pPr>
            <a:r>
              <a:rPr lang="es-CO" sz="3600" b="1" dirty="0" smtClean="0"/>
              <a:t>Regulada ART. 5 C.S.T</a:t>
            </a:r>
          </a:p>
          <a:p>
            <a:pPr>
              <a:buNone/>
            </a:pPr>
            <a:endParaRPr lang="es-CO" sz="4400" dirty="0" smtClean="0"/>
          </a:p>
        </p:txBody>
      </p:sp>
      <p:sp>
        <p:nvSpPr>
          <p:cNvPr id="2050" name="AutoShape 2" descr="http://t3.gstatic.com/images?q=tbn:ANd9GcSwct6_kg3LlgxZVQz8RkW7seT0t8BW7PonlGbIld0f17IHOtOcyg"/>
          <p:cNvSpPr>
            <a:spLocks noChangeAspect="1" noChangeArrowheads="1"/>
          </p:cNvSpPr>
          <p:nvPr/>
        </p:nvSpPr>
        <p:spPr bwMode="auto">
          <a:xfrm>
            <a:off x="155575" y="-998538"/>
            <a:ext cx="2200275" cy="208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052" name="AutoShape 4" descr="http://t3.gstatic.com/images?q=tbn:ANd9GcSwct6_kg3LlgxZVQz8RkW7seT0t8BW7PonlGbIld0f17IHOtOcyg"/>
          <p:cNvSpPr>
            <a:spLocks noChangeAspect="1" noChangeArrowheads="1"/>
          </p:cNvSpPr>
          <p:nvPr/>
        </p:nvSpPr>
        <p:spPr bwMode="auto">
          <a:xfrm>
            <a:off x="155575" y="-998538"/>
            <a:ext cx="2200275" cy="208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054" name="AutoShape 6" descr="http://t3.gstatic.com/images?q=tbn:ANd9GcSwct6_kg3LlgxZVQz8RkW7seT0t8BW7PonlGbIld0f17IHOtOcyg"/>
          <p:cNvSpPr>
            <a:spLocks noChangeAspect="1" noChangeArrowheads="1"/>
          </p:cNvSpPr>
          <p:nvPr/>
        </p:nvSpPr>
        <p:spPr bwMode="auto">
          <a:xfrm>
            <a:off x="155575" y="-998538"/>
            <a:ext cx="2200275" cy="208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056" name="AutoShape 8" descr="http://t3.gstatic.com/images?q=tbn:ANd9GcSwct6_kg3LlgxZVQz8RkW7seT0t8BW7PonlGbIld0f17IHOtOcyg"/>
          <p:cNvSpPr>
            <a:spLocks noChangeAspect="1" noChangeArrowheads="1"/>
          </p:cNvSpPr>
          <p:nvPr/>
        </p:nvSpPr>
        <p:spPr bwMode="auto">
          <a:xfrm>
            <a:off x="155575" y="-998538"/>
            <a:ext cx="2200275" cy="208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058" name="AutoShape 10" descr="http://t3.gstatic.com/images?q=tbn:ANd9GcThxIe-e7s6osjaSMwNWBfnwvGhZdUikNCiVz0UmfXoXdUe1aDQeA"/>
          <p:cNvSpPr>
            <a:spLocks noChangeAspect="1" noChangeArrowheads="1"/>
          </p:cNvSpPr>
          <p:nvPr/>
        </p:nvSpPr>
        <p:spPr bwMode="auto">
          <a:xfrm>
            <a:off x="155575" y="-1028700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062" name="AutoShape 14" descr="http://t3.gstatic.com/images?q=tbn:ANd9GcThxIe-e7s6osjaSMwNWBfnwvGhZdUikNCiVz0UmfXoXdUe1aDQeA"/>
          <p:cNvSpPr>
            <a:spLocks noChangeAspect="1" noChangeArrowheads="1"/>
          </p:cNvSpPr>
          <p:nvPr/>
        </p:nvSpPr>
        <p:spPr bwMode="auto">
          <a:xfrm>
            <a:off x="155575" y="-1028700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2065" name="Picture 17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143380"/>
            <a:ext cx="2071702" cy="1717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RELACIÓN DE TRABAJO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es-CO" b="1" dirty="0" smtClean="0"/>
              <a:t>EMPLEADOR</a:t>
            </a:r>
          </a:p>
          <a:p>
            <a:pPr algn="ctr">
              <a:buNone/>
            </a:pPr>
            <a:r>
              <a:rPr lang="es-CO" dirty="0" smtClean="0"/>
              <a:t>Persona a la cual se le presta el servicio y puede ser una persona natural o jurídica.</a:t>
            </a:r>
          </a:p>
          <a:p>
            <a:pPr>
              <a:buNone/>
            </a:pPr>
            <a:endParaRPr lang="es-CO" dirty="0" smtClean="0"/>
          </a:p>
          <a:p>
            <a:r>
              <a:rPr lang="es-CO" b="1" dirty="0" smtClean="0"/>
              <a:t>TRABAJADOR</a:t>
            </a:r>
          </a:p>
          <a:p>
            <a:pPr algn="ctr">
              <a:buNone/>
            </a:pPr>
            <a:r>
              <a:rPr lang="es-CO" dirty="0" smtClean="0"/>
              <a:t>Tiene que ser una persona natural, no existe una relación de trabajo entre dos personas jurídicas.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CONTRATO DE  TRABAJO                Art. 22 C.S.T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7972452" cy="4340237"/>
          </a:xfrm>
        </p:spPr>
        <p:txBody>
          <a:bodyPr/>
          <a:lstStyle/>
          <a:p>
            <a:r>
              <a:rPr lang="es-CO" sz="4000" dirty="0" smtClean="0"/>
              <a:t>Es la institución jurídica que vincula al trabajador y al empleador, donde el trabajador se compromete a prestar de manera personal un servicio, bajo unas ordenes y por una remuneración. </a:t>
            </a:r>
          </a:p>
          <a:p>
            <a:endParaRPr lang="es-CO" dirty="0"/>
          </a:p>
        </p:txBody>
      </p:sp>
      <p:sp>
        <p:nvSpPr>
          <p:cNvPr id="3074" name="AutoShape 2" descr="http://t1.gstatic.com/images?q=tbn:ANd9GcRGxol4M5wgqRk1u9hQ4D7PAJAz4Wfed9Gx8DiBHCpFq9a59hwqxw"/>
          <p:cNvSpPr>
            <a:spLocks noChangeAspect="1" noChangeArrowheads="1"/>
          </p:cNvSpPr>
          <p:nvPr/>
        </p:nvSpPr>
        <p:spPr bwMode="auto">
          <a:xfrm>
            <a:off x="155575" y="-906463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ELEMENTOS DEL CONTRATO DE  TRABAJO. Art. 23 C.S.T</a:t>
            </a:r>
            <a:endParaRPr lang="es-CO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dirty="0" smtClean="0"/>
              <a:t>Prestación personal del servicio por parte del trabajador.</a:t>
            </a:r>
          </a:p>
          <a:p>
            <a:pPr marL="457200" indent="-457200">
              <a:buFont typeface="+mj-lt"/>
              <a:buAutoNum type="arabicPeriod"/>
            </a:pPr>
            <a:endParaRPr lang="es-CO" dirty="0" smtClean="0"/>
          </a:p>
          <a:p>
            <a:pPr marL="457200" indent="-457200">
              <a:buFont typeface="+mj-lt"/>
              <a:buAutoNum type="arabicPeriod"/>
            </a:pPr>
            <a:r>
              <a:rPr lang="es-CO" dirty="0" smtClean="0"/>
              <a:t>Continua subordinación y dependencia del trabajador para con el empleador. </a:t>
            </a:r>
          </a:p>
          <a:p>
            <a:pPr marL="457200" indent="-457200">
              <a:buFont typeface="+mj-lt"/>
              <a:buAutoNum type="arabicPeriod"/>
            </a:pPr>
            <a:endParaRPr lang="es-CO" dirty="0" smtClean="0"/>
          </a:p>
          <a:p>
            <a:pPr marL="457200" indent="-457200">
              <a:buFont typeface="+mj-lt"/>
              <a:buAutoNum type="arabicPeriod"/>
            </a:pPr>
            <a:r>
              <a:rPr lang="es-CO" dirty="0" smtClean="0"/>
              <a:t>Remuneración. Un salario como retribución del servicio.</a:t>
            </a:r>
          </a:p>
          <a:p>
            <a:pPr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57488" y="2786058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 smtClean="0"/>
              <a:t>C.S.T</a:t>
            </a:r>
            <a:endParaRPr lang="es-CO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MENOR DE EDAD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15300" cy="5045075"/>
          </a:xfrm>
        </p:spPr>
        <p:txBody>
          <a:bodyPr>
            <a:normAutofit/>
          </a:bodyPr>
          <a:lstStyle/>
          <a:p>
            <a:pPr marL="274320" indent="-274320">
              <a:defRPr/>
            </a:pPr>
            <a:r>
              <a:rPr lang="es-CO" sz="3200" dirty="0" smtClean="0"/>
              <a:t>Un menor de edad puede trabajar o laborar desde los 15 años y para poder laborar necesita: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3200" dirty="0" smtClean="0"/>
              <a:t>Autorización de los padres.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3200" dirty="0" smtClean="0"/>
              <a:t>Aval del inspector de trabajo</a:t>
            </a:r>
            <a:endParaRPr lang="es-CO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3200" dirty="0" smtClean="0"/>
              <a:t> Menor de 15 años puede realizar solo actividades deportivas, culturales y artísticas.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dirty="0" smtClean="0"/>
              <a:t>No </a:t>
            </a:r>
            <a:r>
              <a:rPr lang="es-CO" dirty="0"/>
              <a:t>pueden trabajar durante la noche.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endParaRPr lang="es-CO" sz="3200" dirty="0" smtClean="0"/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Marcador de contenido"/>
          <p:cNvSpPr>
            <a:spLocks noGrp="1"/>
          </p:cNvSpPr>
          <p:nvPr>
            <p:ph sz="quarter" idx="1"/>
          </p:nvPr>
        </p:nvSpPr>
        <p:spPr>
          <a:xfrm>
            <a:off x="920824" y="428625"/>
            <a:ext cx="7467600" cy="6045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CO" sz="3200" b="1" dirty="0" smtClean="0"/>
              <a:t>ART 28. UTILIDADES Y PERDIDAS. </a:t>
            </a:r>
          </a:p>
          <a:p>
            <a:pPr algn="ctr">
              <a:buFont typeface="Wingdings" pitchFamily="2" charset="2"/>
              <a:buNone/>
            </a:pPr>
            <a:r>
              <a:rPr lang="es-CO" sz="3200" dirty="0" smtClean="0"/>
              <a:t> El trabajador puede participar de las utilidades o beneficios de su empleador, pero nunca asumir sus riesgos o pérdidas. </a:t>
            </a:r>
          </a:p>
          <a:p>
            <a:pPr algn="ctr">
              <a:buFont typeface="Wingdings" pitchFamily="2" charset="2"/>
              <a:buNone/>
            </a:pPr>
            <a:endParaRPr lang="es-CO" sz="3200" dirty="0" smtClean="0"/>
          </a:p>
          <a:p>
            <a:pPr algn="ctr">
              <a:buFont typeface="Wingdings" pitchFamily="2" charset="2"/>
              <a:buNone/>
            </a:pPr>
            <a:r>
              <a:rPr lang="es-CO" sz="3200" b="1" dirty="0" smtClean="0"/>
              <a:t>ART 29. CAPACIDAD. </a:t>
            </a:r>
          </a:p>
          <a:p>
            <a:pPr algn="ctr">
              <a:buFont typeface="Wingdings" pitchFamily="2" charset="2"/>
              <a:buNone/>
            </a:pPr>
            <a:r>
              <a:rPr lang="es-CO" sz="3200" dirty="0" smtClean="0"/>
              <a:t>Tienen capacidad para celebrar el contrato individual de trabajo, todas las personas que hayan cumplido dieciocho (18) años de edad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2483768" y="1988840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0" b="1" dirty="0" smtClean="0"/>
              <a:t>CLASES DE CONTRATO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556792"/>
            <a:ext cx="6984776" cy="144016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¡En lo laboral prima la realidad sobre las formalidades</a:t>
            </a: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158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/>
              <a:t>M</a:t>
            </a:r>
            <a:r>
              <a:rPr lang="es-CO" b="1" dirty="0" smtClean="0"/>
              <a:t>ediante pruebas se puede dejar sin efecto las estipulaciones plasmadas en un documento</a:t>
            </a:r>
            <a:r>
              <a:rPr lang="es-C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851104" cy="114300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CONTRATO VERBAL</a:t>
            </a:r>
            <a:endParaRPr lang="es-CO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68799"/>
          </a:xfrm>
        </p:spPr>
        <p:txBody>
          <a:bodyPr>
            <a:normAutofit/>
          </a:bodyPr>
          <a:lstStyle/>
          <a:p>
            <a:r>
              <a:rPr lang="es-CO" dirty="0" smtClean="0"/>
              <a:t>El empleador y el trabajador deben ponerse de acuerdo y necesitan de los 3 elementos.</a:t>
            </a:r>
          </a:p>
          <a:p>
            <a:pPr>
              <a:buNone/>
            </a:pPr>
            <a:endParaRPr lang="es-CO" dirty="0" smtClean="0"/>
          </a:p>
          <a:p>
            <a:r>
              <a:rPr lang="es-CO" dirty="0" smtClean="0"/>
              <a:t>Es un contrato indefinido.</a:t>
            </a:r>
          </a:p>
          <a:p>
            <a:pPr>
              <a:buNone/>
            </a:pPr>
            <a:endParaRPr lang="es-CO" dirty="0" smtClean="0"/>
          </a:p>
          <a:p>
            <a:r>
              <a:rPr lang="es-CO" dirty="0" smtClean="0"/>
              <a:t>No hay periodo de prueba.</a:t>
            </a:r>
          </a:p>
        </p:txBody>
      </p:sp>
      <p:pic>
        <p:nvPicPr>
          <p:cNvPr id="67586" name="Picture 2" descr="http://derecho.laguia2000.com/wp-content/uploads/2011/12/contrato-verbal-300x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285750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71184" cy="114300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REQUISITOS MÍNIMOS QUE SE DEBE TENER EN UN CONTRATO VERBAL:</a:t>
            </a: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80481"/>
            <a:ext cx="8229600" cy="426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/>
              <a:t>1. La índole del trabajo y el sitio en donde ha de realizarse.</a:t>
            </a:r>
          </a:p>
          <a:p>
            <a:pPr>
              <a:buNone/>
            </a:pPr>
            <a:endParaRPr lang="es-CO" dirty="0" smtClean="0"/>
          </a:p>
          <a:p>
            <a:r>
              <a:rPr lang="es-CO" dirty="0" smtClean="0"/>
              <a:t>Establecer </a:t>
            </a:r>
            <a:r>
              <a:rPr lang="es-CO" b="1" dirty="0" smtClean="0"/>
              <a:t>claramente </a:t>
            </a:r>
            <a:r>
              <a:rPr lang="es-CO" dirty="0" smtClean="0"/>
              <a:t>el tipo de labor que va a desarrollar.</a:t>
            </a:r>
          </a:p>
          <a:p>
            <a:r>
              <a:rPr lang="es-CO" dirty="0" smtClean="0"/>
              <a:t>Definir desde un principio el sitio donde se prestará el servicio.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71184" cy="114300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REQUISITOS MÍNIMOS QUE SE DEBE TENER EN UN CONTRATO VERBAL:</a:t>
            </a: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80481"/>
            <a:ext cx="8435280" cy="4268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b="1" dirty="0" smtClean="0"/>
              <a:t>2. La cuantía y forma de la remuneración</a:t>
            </a:r>
          </a:p>
          <a:p>
            <a:pPr>
              <a:buNone/>
            </a:pPr>
            <a:r>
              <a:rPr lang="es-CO" dirty="0" smtClean="0"/>
              <a:t>     no es válido el trabajo sin remuneración a menos que esté consienta de una </a:t>
            </a:r>
            <a:r>
              <a:rPr lang="es-CO" u="sng" dirty="0" smtClean="0">
                <a:solidFill>
                  <a:schemeClr val="accent6">
                    <a:lumMod val="75000"/>
                  </a:schemeClr>
                </a:solidFill>
              </a:rPr>
              <a:t>labor altruista</a:t>
            </a:r>
            <a:endParaRPr lang="es-CO" dirty="0" smtClean="0"/>
          </a:p>
          <a:p>
            <a:r>
              <a:rPr lang="es-CO" b="1" dirty="0" smtClean="0"/>
              <a:t>Monto</a:t>
            </a:r>
            <a:r>
              <a:rPr lang="es-CO" dirty="0" smtClean="0"/>
              <a:t>:</a:t>
            </a:r>
          </a:p>
          <a:p>
            <a:r>
              <a:rPr lang="es-CO" b="1" dirty="0" smtClean="0"/>
              <a:t>periodicidad</a:t>
            </a:r>
            <a:r>
              <a:rPr lang="es-CO" dirty="0" smtClean="0"/>
              <a:t> :</a:t>
            </a:r>
          </a:p>
          <a:p>
            <a:r>
              <a:rPr lang="es-CO" b="1" dirty="0" smtClean="0"/>
              <a:t>Monto en caso de ser por una labor específica</a:t>
            </a:r>
            <a:r>
              <a:rPr lang="es-CO" dirty="0" smtClean="0"/>
              <a:t> (también denominada por tarea, obra o destajo).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71184" cy="114300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CASOS EN LOS CUALES EL TRABAJO PUEDE SER GRATUITO</a:t>
            </a: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24497"/>
            <a:ext cx="8435280" cy="4268799"/>
          </a:xfrm>
        </p:spPr>
        <p:txBody>
          <a:bodyPr>
            <a:normAutofit/>
          </a:bodyPr>
          <a:lstStyle/>
          <a:p>
            <a:r>
              <a:rPr lang="es-CO" dirty="0" smtClean="0"/>
              <a:t>Los esposos o compañeros que se colaboran mutuamente en las labores del otro.</a:t>
            </a:r>
          </a:p>
          <a:p>
            <a:r>
              <a:rPr lang="es-CO" dirty="0" smtClean="0"/>
              <a:t>La mamá que va a la empresa del hijo a ayudarle en el manejo de la caja registradora.</a:t>
            </a:r>
          </a:p>
          <a:p>
            <a:r>
              <a:rPr lang="es-CO" dirty="0" smtClean="0"/>
              <a:t>El hermano o el gran amigo de toda la vida que le presta asesoría en una nueva empresa.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71184" cy="114300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La delgada línea que separa estos casos de una relación laboral remunerada</a:t>
            </a: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24497"/>
            <a:ext cx="8435280" cy="4268799"/>
          </a:xfrm>
        </p:spPr>
        <p:txBody>
          <a:bodyPr>
            <a:normAutofit/>
          </a:bodyPr>
          <a:lstStyle/>
          <a:p>
            <a:r>
              <a:rPr lang="es-CO" dirty="0"/>
              <a:t>Q</a:t>
            </a:r>
            <a:r>
              <a:rPr lang="es-CO" dirty="0" smtClean="0"/>
              <a:t>ue era subordinado</a:t>
            </a:r>
          </a:p>
          <a:p>
            <a:r>
              <a:rPr lang="es-CO" dirty="0" smtClean="0"/>
              <a:t>Que debía rendir informes periódicos</a:t>
            </a:r>
          </a:p>
          <a:p>
            <a:r>
              <a:rPr lang="es-CO" dirty="0"/>
              <a:t>Q</a:t>
            </a:r>
            <a:r>
              <a:rPr lang="es-CO" dirty="0" smtClean="0"/>
              <a:t>ue debía estar dispuesto en todo momento a recibir algún mandato</a:t>
            </a:r>
          </a:p>
          <a:p>
            <a:r>
              <a:rPr lang="es-CO" dirty="0"/>
              <a:t>Q</a:t>
            </a:r>
            <a:r>
              <a:rPr lang="es-CO" dirty="0" smtClean="0"/>
              <a:t>ue debía cumplir un horario</a:t>
            </a:r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71184" cy="1143000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chemeClr val="accent6">
                    <a:lumMod val="75000"/>
                  </a:schemeClr>
                </a:solidFill>
              </a:rPr>
              <a:t>REQUISITOS MÍNIMOS QUE SE DEBE TENER EN UN CONTRATO VERBAL:</a:t>
            </a:r>
            <a:endParaRPr lang="it-IT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24497"/>
            <a:ext cx="8435280" cy="426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b="1" dirty="0"/>
              <a:t>3. La </a:t>
            </a:r>
            <a:r>
              <a:rPr lang="es-CO" b="1" dirty="0" smtClean="0"/>
              <a:t>duración:</a:t>
            </a:r>
            <a:endParaRPr lang="es-CO" b="1" dirty="0"/>
          </a:p>
          <a:p>
            <a:r>
              <a:rPr lang="es-CO" dirty="0" smtClean="0"/>
              <a:t>Se contrata verbalmente a una persona para que pinte, arregle o remodele una casa.</a:t>
            </a:r>
          </a:p>
          <a:p>
            <a:r>
              <a:rPr lang="es-CO" dirty="0"/>
              <a:t>Se contrata a una o varias personas de manera verbal para que hagan la recolección de Naranjas durante un fin de semana en una finca.</a:t>
            </a:r>
          </a:p>
          <a:p>
            <a:r>
              <a:rPr lang="es-CO" dirty="0" smtClean="0"/>
              <a:t>Se contrata verbalmente a una persona para que arregle el cabello, las uñas, masaje corporal, etc., durante todo un día.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SALARIO ART. 127. ELEMENTOS INTEGRANTES</a:t>
            </a: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O" sz="3600" dirty="0" smtClean="0"/>
              <a:t>Todo lo que recibe el trabajador en dinero o en especie como contraprestación directa del servicio que presta.</a:t>
            </a:r>
          </a:p>
          <a:p>
            <a:endParaRPr lang="es-CO" dirty="0"/>
          </a:p>
        </p:txBody>
      </p:sp>
      <p:pic>
        <p:nvPicPr>
          <p:cNvPr id="19457" name="Picture 1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714752"/>
            <a:ext cx="1780337" cy="178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71184" cy="11430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Tampoco debemos olvidar…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24497"/>
            <a:ext cx="8435280" cy="4268799"/>
          </a:xfrm>
        </p:spPr>
        <p:txBody>
          <a:bodyPr>
            <a:normAutofit/>
          </a:bodyPr>
          <a:lstStyle/>
          <a:p>
            <a:pPr algn="just"/>
            <a:r>
              <a:rPr lang="es-CO" b="1" dirty="0" smtClean="0"/>
              <a:t>La Seguridad Social</a:t>
            </a:r>
            <a:r>
              <a:rPr lang="es-CO" dirty="0" smtClean="0"/>
              <a:t>: En caso de ser un contrato para el cumplimiento de una </a:t>
            </a:r>
            <a:r>
              <a:rPr lang="es-CO" b="1" dirty="0" smtClean="0"/>
              <a:t>tarea específica</a:t>
            </a:r>
            <a:r>
              <a:rPr lang="es-CO" dirty="0" smtClean="0"/>
              <a:t>, </a:t>
            </a:r>
            <a:r>
              <a:rPr lang="es-CO" b="1" dirty="0" smtClean="0"/>
              <a:t>ocasional</a:t>
            </a:r>
            <a:r>
              <a:rPr lang="es-CO" dirty="0" smtClean="0"/>
              <a:t> y </a:t>
            </a:r>
            <a:r>
              <a:rPr lang="es-CO" b="1" dirty="0" smtClean="0"/>
              <a:t>muy corta</a:t>
            </a:r>
            <a:r>
              <a:rPr lang="es-CO" dirty="0" smtClean="0"/>
              <a:t> debe entonces exigirle al trabajador que tenga cubierta su Seguridad Social en Salud y Pensión.</a:t>
            </a:r>
          </a:p>
          <a:p>
            <a:r>
              <a:rPr lang="es-CO" b="1" dirty="0" smtClean="0"/>
              <a:t>Prestaciones Sociales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71184" cy="114300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</a:rPr>
              <a:t>¿Como se prueba un Contrato de Trabajo Verbal?</a:t>
            </a: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24497"/>
            <a:ext cx="8435280" cy="4268799"/>
          </a:xfrm>
        </p:spPr>
        <p:txBody>
          <a:bodyPr>
            <a:normAutofit/>
          </a:bodyPr>
          <a:lstStyle/>
          <a:p>
            <a:r>
              <a:rPr lang="es-CO" b="1" dirty="0" smtClean="0"/>
              <a:t>1. El Testimonio</a:t>
            </a:r>
            <a:endParaRPr lang="es-CO" dirty="0" smtClean="0"/>
          </a:p>
          <a:p>
            <a:endParaRPr lang="es-CO" dirty="0" smtClean="0"/>
          </a:p>
          <a:p>
            <a:r>
              <a:rPr lang="es-CO" b="1" dirty="0" smtClean="0"/>
              <a:t>2. Documental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r>
              <a:rPr lang="es-CO" b="1" dirty="0" smtClean="0"/>
              <a:t>3. Inspección Judicial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363272" cy="1143000"/>
          </a:xfrm>
        </p:spPr>
        <p:txBody>
          <a:bodyPr>
            <a:noAutofit/>
          </a:bodyPr>
          <a:lstStyle/>
          <a:p>
            <a:r>
              <a:rPr lang="es-CO" sz="3600" b="1" dirty="0" smtClean="0"/>
              <a:t> CONTRATO ESCRITO</a:t>
            </a:r>
            <a:endParaRPr lang="es-CO" sz="3600" dirty="0"/>
          </a:p>
        </p:txBody>
      </p:sp>
      <p:pic>
        <p:nvPicPr>
          <p:cNvPr id="2050" name="Picture 2" descr="http://pixabay.com/static/uploads/photo/2012/04/24/17/40/sign-40599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896544" cy="6222900"/>
          </a:xfrm>
          <a:prstGeom prst="rect">
            <a:avLst/>
          </a:prstGeom>
          <a:noFill/>
        </p:spPr>
      </p:pic>
      <p:sp>
        <p:nvSpPr>
          <p:cNvPr id="5" name="4 Llamada rectangular redondeada"/>
          <p:cNvSpPr/>
          <p:nvPr/>
        </p:nvSpPr>
        <p:spPr>
          <a:xfrm>
            <a:off x="251520" y="1052736"/>
            <a:ext cx="2160240" cy="1512168"/>
          </a:xfrm>
          <a:prstGeom prst="wedgeRoundRectCallout">
            <a:avLst>
              <a:gd name="adj1" fmla="val 71347"/>
              <a:gd name="adj2" fmla="val 5363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EMPLEADOR: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Documento / NIT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Nacionalidad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Teléfono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Dirección</a:t>
            </a:r>
            <a:endParaRPr lang="es-CO" i="1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6983760" y="548680"/>
            <a:ext cx="2160240" cy="1512168"/>
          </a:xfrm>
          <a:prstGeom prst="wedgeRoundRectCallout">
            <a:avLst>
              <a:gd name="adj1" fmla="val -82668"/>
              <a:gd name="adj2" fmla="val 6383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EMPLEADO: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Documento 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Nacionalidad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Teléfono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Dirección</a:t>
            </a:r>
            <a:endParaRPr lang="es-CO" i="1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6948264" y="2204864"/>
            <a:ext cx="2195736" cy="2520280"/>
          </a:xfrm>
          <a:prstGeom prst="wedgeRoundRectCallout">
            <a:avLst>
              <a:gd name="adj1" fmla="val -83672"/>
              <a:gd name="adj2" fmla="val 512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Oficio</a:t>
            </a:r>
          </a:p>
          <a:p>
            <a:pPr algn="ctr">
              <a:buFont typeface="Arial" pitchFamily="34" charset="0"/>
              <a:buChar char="•"/>
            </a:pPr>
            <a:r>
              <a:rPr lang="es-ES" sz="1600" i="1" dirty="0" smtClean="0"/>
              <a:t>Dir. De la prestación del servicio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Remuneración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Forma de pago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Fecha de inicio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Ciudad y fecha</a:t>
            </a:r>
          </a:p>
          <a:p>
            <a:pPr algn="ctr"/>
            <a:endParaRPr lang="es-CO" i="1" dirty="0"/>
          </a:p>
        </p:txBody>
      </p:sp>
      <p:sp>
        <p:nvSpPr>
          <p:cNvPr id="9" name="8 Llamada rectangular redondeada"/>
          <p:cNvSpPr/>
          <p:nvPr/>
        </p:nvSpPr>
        <p:spPr>
          <a:xfrm>
            <a:off x="6983760" y="4941168"/>
            <a:ext cx="2160240" cy="1512168"/>
          </a:xfrm>
          <a:prstGeom prst="wedgeRoundRectCallout">
            <a:avLst>
              <a:gd name="adj1" fmla="val -98477"/>
              <a:gd name="adj2" fmla="val -7094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ANEXOS: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Periodo de prueba (18 – 60 días)</a:t>
            </a:r>
          </a:p>
          <a:p>
            <a:pPr algn="ctr">
              <a:buFont typeface="Arial" pitchFamily="34" charset="0"/>
              <a:buChar char="•"/>
            </a:pPr>
            <a:r>
              <a:rPr lang="es-ES" i="1" dirty="0" smtClean="0"/>
              <a:t>Fijo a 3 meses (18 días)</a:t>
            </a:r>
          </a:p>
        </p:txBody>
      </p:sp>
      <p:sp>
        <p:nvSpPr>
          <p:cNvPr id="10" name="9 Explosión 1"/>
          <p:cNvSpPr/>
          <p:nvPr/>
        </p:nvSpPr>
        <p:spPr>
          <a:xfrm>
            <a:off x="0" y="2852936"/>
            <a:ext cx="2627784" cy="2664296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Quien de ahora en adelante será el </a:t>
            </a:r>
            <a:r>
              <a:rPr lang="es-ES" b="1" i="1" dirty="0" smtClean="0">
                <a:solidFill>
                  <a:schemeClr val="tx1"/>
                </a:solidFill>
              </a:rPr>
              <a:t>empleador</a:t>
            </a:r>
            <a:endParaRPr lang="es-CO" b="1" i="1" dirty="0">
              <a:solidFill>
                <a:schemeClr val="tx1"/>
              </a:solidFill>
            </a:endParaRPr>
          </a:p>
        </p:txBody>
      </p:sp>
      <p:sp>
        <p:nvSpPr>
          <p:cNvPr id="11" name="10 Explosión 1"/>
          <p:cNvSpPr/>
          <p:nvPr/>
        </p:nvSpPr>
        <p:spPr>
          <a:xfrm>
            <a:off x="1907704" y="4869160"/>
            <a:ext cx="2664296" cy="129614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tx1"/>
                </a:solidFill>
              </a:rPr>
              <a:t>Firma empleador y testigo </a:t>
            </a:r>
            <a:r>
              <a:rPr lang="es-ES" b="1" i="1" dirty="0" smtClean="0">
                <a:solidFill>
                  <a:schemeClr val="tx1"/>
                </a:solidFill>
              </a:rPr>
              <a:t>1</a:t>
            </a:r>
            <a:endParaRPr lang="es-CO" b="1" i="1" dirty="0">
              <a:solidFill>
                <a:schemeClr val="tx1"/>
              </a:solidFill>
            </a:endParaRPr>
          </a:p>
        </p:txBody>
      </p:sp>
      <p:sp>
        <p:nvSpPr>
          <p:cNvPr id="12" name="11 Explosión 1"/>
          <p:cNvSpPr/>
          <p:nvPr/>
        </p:nvSpPr>
        <p:spPr>
          <a:xfrm>
            <a:off x="4211960" y="4581128"/>
            <a:ext cx="2664296" cy="129614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tx1"/>
                </a:solidFill>
              </a:rPr>
              <a:t>Firma empleado y testigo </a:t>
            </a:r>
            <a:r>
              <a:rPr lang="es-ES" b="1" i="1" dirty="0" smtClean="0">
                <a:solidFill>
                  <a:schemeClr val="tx1"/>
                </a:solidFill>
              </a:rPr>
              <a:t>2</a:t>
            </a:r>
            <a:endParaRPr lang="es-CO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9188" y="274638"/>
            <a:ext cx="8115300" cy="13684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3100" b="1" dirty="0" smtClean="0">
                <a:solidFill>
                  <a:schemeClr val="tx1"/>
                </a:solidFill>
              </a:rPr>
              <a:t>OBLIGACIONES Y DERECHOS QUE EMANAN  DE LA RELACION LABORAL</a:t>
            </a:r>
            <a:r>
              <a:rPr lang="es-CO" sz="3100" dirty="0" smtClean="0"/>
              <a:t>.</a:t>
            </a:r>
            <a:r>
              <a:rPr lang="es-CO" sz="3100" b="1" dirty="0" smtClean="0">
                <a:solidFill>
                  <a:schemeClr val="tx1"/>
                </a:solidFill>
              </a:rPr>
              <a:t/>
            </a:r>
            <a:br>
              <a:rPr lang="es-CO" sz="3100" b="1" dirty="0" smtClean="0">
                <a:solidFill>
                  <a:schemeClr val="tx1"/>
                </a:solidFill>
              </a:rPr>
            </a:br>
            <a:endParaRPr lang="es-CO" sz="3100" b="1" dirty="0" smtClean="0">
              <a:solidFill>
                <a:schemeClr val="tx1"/>
              </a:solidFill>
            </a:endParaRPr>
          </a:p>
        </p:txBody>
      </p:sp>
      <p:sp>
        <p:nvSpPr>
          <p:cNvPr id="33795" name="2 Marcador de contenido"/>
          <p:cNvSpPr>
            <a:spLocks noGrp="1"/>
          </p:cNvSpPr>
          <p:nvPr>
            <p:ph sz="quarter" idx="1"/>
          </p:nvPr>
        </p:nvSpPr>
        <p:spPr>
          <a:xfrm>
            <a:off x="285750" y="1500188"/>
            <a:ext cx="8186738" cy="48736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s-CO" b="1" dirty="0" smtClean="0"/>
              <a:t>Obligaciones del empleador: ART. 57 C.S.T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1- Pagar por el salario acordado con el trabajador.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2- Facilitar al trabajador la realización de su labor; los elementos necesarios, los insumos, maquinaria, útiles, etc.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3- Pagar los gastos de movilización y traslado trabajador tiene que ir  a otra ciudad a prestar el servicio  Ej. pagar el trasteo, transporte.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La obligación de volverlo a traer se rompe si hay un despido o una renuncia.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4-Conceder licencias al trabajador por situaciones justificadas Ej. calamidad domestica.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sz="3200" b="1" dirty="0" smtClean="0"/>
              <a:t>OBLIGACIONES Y DERECHOS QUE EMANAN  DELA RELACION LABORAL</a:t>
            </a:r>
            <a:r>
              <a:rPr lang="es-CO" sz="3200" dirty="0" smtClean="0"/>
              <a:t>.</a:t>
            </a:r>
            <a:endParaRPr lang="es-CO" sz="3200" dirty="0"/>
          </a:p>
        </p:txBody>
      </p:sp>
      <p:sp>
        <p:nvSpPr>
          <p:cNvPr id="34819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8043863" cy="61880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s-CO" dirty="0" smtClean="0"/>
              <a:t>5. Primeros auxilios.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6. Respeto ala persona del trabajador no imponer tareas  que humillen, no faltar a su dignidad.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7. Expedir certificados al trabajador cuando este los solicite (labor desempeñada, tiempo de servicios, sueldos devengado).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8. Cumplir y hacer cumplir las leyes de trabajo.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9. Pagar parafiscales todo empleador que tenga mas de 1 trabajador paga el 9% del salario así: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-Caja compensación familiar 4%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-Sena 2%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-ICBF 3% 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Por parte del empleador.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O" b="1" dirty="0" smtClean="0"/>
              <a:t>OBLIGACIONES Y DERECHOS QUE EMANAN  DELA RELACION LABORAL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3584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5381"/>
            <a:ext cx="7900988" cy="61880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s-CO" dirty="0" smtClean="0"/>
              <a:t>10. Aportar al sistema o al régimen  de seguridad social: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-Riesgos (ARL): la paga el empleador solamente.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-Salud 12.5%: trabajador 4% y el empleador 8.5%.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-Pensiones 16%: trabajador 4% el empleador 12%.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11.Practicar la retención en la fuente sobre el salario.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12.Entregar al trabajador el certificado de ingresos y retenciones 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13.Contar con reglamentos internos de trabajo.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14.Llevar unos registros sobre: 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-tipos de contratos.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-vacaciones.</a:t>
            </a:r>
          </a:p>
          <a:p>
            <a:pPr>
              <a:buFont typeface="Wingdings" pitchFamily="2" charset="2"/>
              <a:buNone/>
            </a:pPr>
            <a:r>
              <a:rPr lang="es-CO" dirty="0" smtClean="0"/>
              <a:t>-trabajo extra y dominical.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b="1" dirty="0" smtClean="0"/>
              <a:t>Obligaciones del trabajador: ART. 58 C.S.T</a:t>
            </a:r>
            <a:br>
              <a:rPr lang="es-CO" b="1" dirty="0" smtClean="0"/>
            </a:br>
            <a:endParaRPr lang="es-CO" dirty="0"/>
          </a:p>
        </p:txBody>
      </p:sp>
      <p:sp>
        <p:nvSpPr>
          <p:cNvPr id="36867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841325"/>
            <a:ext cx="8258746" cy="510795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CO" sz="3200" dirty="0" smtClean="0"/>
          </a:p>
          <a:p>
            <a:pPr>
              <a:buFont typeface="Wingdings" pitchFamily="2" charset="2"/>
              <a:buNone/>
            </a:pPr>
            <a:endParaRPr lang="es-CO" sz="3200" dirty="0" smtClean="0"/>
          </a:p>
          <a:p>
            <a:pPr>
              <a:buFont typeface="Wingdings" pitchFamily="2" charset="2"/>
              <a:buNone/>
            </a:pPr>
            <a:r>
              <a:rPr lang="es-CO" sz="3200" dirty="0" smtClean="0"/>
              <a:t>1.Prestar personalmente el servicio.</a:t>
            </a:r>
          </a:p>
          <a:p>
            <a:pPr>
              <a:buFont typeface="Wingdings" pitchFamily="2" charset="2"/>
              <a:buNone/>
            </a:pPr>
            <a:r>
              <a:rPr lang="es-CO" sz="3200" dirty="0" smtClean="0"/>
              <a:t>2.Conserva y restituir los elementos de trabajo.</a:t>
            </a:r>
          </a:p>
          <a:p>
            <a:pPr>
              <a:buFont typeface="Wingdings" pitchFamily="2" charset="2"/>
              <a:buNone/>
            </a:pPr>
            <a:r>
              <a:rPr lang="es-CO" sz="3200" dirty="0" smtClean="0"/>
              <a:t>3.Lealtad con el empleador:</a:t>
            </a:r>
          </a:p>
          <a:p>
            <a:pPr>
              <a:buFont typeface="Wingdings" pitchFamily="2" charset="2"/>
              <a:buNone/>
            </a:pPr>
            <a:r>
              <a:rPr lang="es-CO" sz="3200" dirty="0" smtClean="0"/>
              <a:t>-confidencialidad, guardar secreto de los asuntos que conozcan.</a:t>
            </a:r>
          </a:p>
          <a:p>
            <a:pPr>
              <a:buFont typeface="Wingdings" pitchFamily="2" charset="2"/>
              <a:buNone/>
            </a:pPr>
            <a:r>
              <a:rPr lang="es-CO" sz="3200" dirty="0" smtClean="0"/>
              <a:t>-prestar al empleador ayuda en situaciones de emergencia y calamidad.</a:t>
            </a:r>
          </a:p>
          <a:p>
            <a:pPr>
              <a:buFont typeface="Wingdings" pitchFamily="2" charset="2"/>
              <a:buNone/>
            </a:pPr>
            <a:endParaRPr lang="es-CO" sz="2800" dirty="0" smtClean="0"/>
          </a:p>
          <a:p>
            <a:pPr>
              <a:buFont typeface="Wingdings" pitchFamily="2" charset="2"/>
              <a:buNone/>
            </a:pPr>
            <a:endParaRPr lang="es-CO" dirty="0" smtClean="0"/>
          </a:p>
          <a:p>
            <a:pPr>
              <a:buFont typeface="Wingdings" pitchFamily="2" charset="2"/>
              <a:buNone/>
            </a:pPr>
            <a:endParaRPr lang="es-CO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3789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0720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O" sz="3200" smtClean="0"/>
              <a:t>4.Observar buena conducta, las relaciones de trabajo sean de armonía</a:t>
            </a:r>
          </a:p>
          <a:p>
            <a:pPr>
              <a:buFont typeface="Wingdings" pitchFamily="2" charset="2"/>
              <a:buNone/>
            </a:pPr>
            <a:r>
              <a:rPr lang="es-CO" sz="3200" smtClean="0"/>
              <a:t>5.Observar las medidas de higiene que posee la empresa.</a:t>
            </a:r>
          </a:p>
          <a:p>
            <a:pPr>
              <a:buFont typeface="Wingdings" pitchFamily="2" charset="2"/>
              <a:buNone/>
            </a:pPr>
            <a:r>
              <a:rPr lang="es-CO" sz="3200" smtClean="0"/>
              <a:t>6.Observar y acatar las instrucciones del empleador.</a:t>
            </a:r>
          </a:p>
          <a:p>
            <a:pPr>
              <a:buFont typeface="Wingdings" pitchFamily="2" charset="2"/>
              <a:buNone/>
            </a:pPr>
            <a:r>
              <a:rPr lang="es-CO" sz="3200" smtClean="0"/>
              <a:t>7.Hacer los aportes a la seguridad.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50" y="274638"/>
            <a:ext cx="8072438" cy="1143000"/>
          </a:xfrm>
        </p:spPr>
        <p:txBody>
          <a:bodyPr/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s-CO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PROHIBICIONES A LOS EMPLEADORES art. 59 c.s.t</a:t>
            </a:r>
          </a:p>
        </p:txBody>
      </p:sp>
      <p:sp>
        <p:nvSpPr>
          <p:cNvPr id="38915" name="2 Marcador de contenido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8643937" cy="4873625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endParaRPr lang="es-CO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O" sz="3200" smtClean="0"/>
              <a:t>Deducir, retener o compensar suma alguna del monto de los salarios y prestaciones en dinero que corresponda a los trabajadores, sin autorización previa escrita de éstos para cada caso, o sin mandamiento judicial, con excepción de los siguientes:</a:t>
            </a:r>
          </a:p>
          <a:p>
            <a:pPr marL="457200" indent="-457200">
              <a:buFont typeface="Wingdings" pitchFamily="2" charset="2"/>
              <a:buNone/>
            </a:pPr>
            <a:endParaRPr lang="es-CO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313" y="642938"/>
            <a:ext cx="8072437" cy="5830887"/>
          </a:xfrm>
        </p:spPr>
        <p:txBody>
          <a:bodyPr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600" dirty="0" smtClean="0"/>
              <a:t>a). pueden hacerse deducciones, retenciones o compensaciones en los casos autorizados por los artículos: 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600" dirty="0" smtClean="0"/>
              <a:t>	- articulo 113. Multas.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600" dirty="0" smtClean="0"/>
              <a:t>	- articulo 150. Descuentos permitidos.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600" dirty="0" smtClean="0"/>
              <a:t>	- articulo 151. Autorización especial.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600" dirty="0" smtClean="0"/>
              <a:t>	- articulo 152. Prestamos para viviendas.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600" dirty="0" smtClean="0"/>
              <a:t>       articulo 400. </a:t>
            </a:r>
            <a:r>
              <a:rPr lang="es-CO" sz="2800" dirty="0" smtClean="0"/>
              <a:t>Retención de cuotas sindicales.</a:t>
            </a:r>
            <a:endParaRPr lang="es-CO" sz="2600" dirty="0" smtClean="0"/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endParaRPr lang="es-CO" sz="2600" dirty="0" smtClean="0"/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600" dirty="0" smtClean="0"/>
              <a:t>b). Las cooperativas pueden ordenar retenciones hasta de un cincuenta por ciento (50%) de salarios y prestaciones, para cubrir sus créditos, en la forma y en los casos en que la ley las autorice.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QUE CONSTITUYE SALARIO.</a:t>
            </a:r>
            <a:r>
              <a:rPr lang="es-CO" sz="3600" dirty="0" smtClean="0"/>
              <a:t/>
            </a:r>
            <a:br>
              <a:rPr lang="es-CO" sz="3600" dirty="0" smtClean="0"/>
            </a:b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/>
              <a:t>Asignación básica:</a:t>
            </a:r>
            <a:endParaRPr lang="es-CO" sz="3600" b="1" dirty="0" smtClean="0"/>
          </a:p>
          <a:p>
            <a:pPr algn="ctr">
              <a:buNone/>
            </a:pPr>
            <a:r>
              <a:rPr lang="es-CO" sz="3600" dirty="0" smtClean="0"/>
              <a:t>Hace referencia a la parte de salario que es fija, que se pagará sin importar que cumplan determinadas condiciones, sin importar que se presenten diferentes hechos o circunstancias.</a:t>
            </a:r>
          </a:p>
          <a:p>
            <a:pPr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096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8115300" cy="6116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O" sz="2600" smtClean="0"/>
              <a:t>2. Obligar en cualquier forma a los trabajadores a comprar mercancías en almacenes del empleador. </a:t>
            </a:r>
          </a:p>
          <a:p>
            <a:pPr>
              <a:buFont typeface="Wingdings" pitchFamily="2" charset="2"/>
              <a:buNone/>
            </a:pPr>
            <a:endParaRPr lang="es-CO" sz="2600" smtClean="0"/>
          </a:p>
          <a:p>
            <a:pPr>
              <a:buFont typeface="Wingdings" pitchFamily="2" charset="2"/>
              <a:buNone/>
            </a:pPr>
            <a:r>
              <a:rPr lang="es-CO" sz="2600" smtClean="0"/>
              <a:t>3. Exigir o aceptar dinero del trabajador como gratificación para que se le admita en el trabajo.</a:t>
            </a:r>
          </a:p>
          <a:p>
            <a:pPr>
              <a:buFont typeface="Wingdings" pitchFamily="2" charset="2"/>
              <a:buNone/>
            </a:pPr>
            <a:endParaRPr lang="es-CO" sz="2600" smtClean="0"/>
          </a:p>
          <a:p>
            <a:pPr>
              <a:buFont typeface="Wingdings" pitchFamily="2" charset="2"/>
              <a:buNone/>
            </a:pPr>
            <a:r>
              <a:rPr lang="es-CO" sz="2600" smtClean="0"/>
              <a:t>4. Limitar o presionar en cualquier forma a los trabajadores en el ejercicio de su derecho de asociación.</a:t>
            </a:r>
          </a:p>
          <a:p>
            <a:pPr>
              <a:buFont typeface="Wingdings" pitchFamily="2" charset="2"/>
              <a:buNone/>
            </a:pPr>
            <a:endParaRPr lang="es-CO" sz="2600" smtClean="0"/>
          </a:p>
          <a:p>
            <a:pPr>
              <a:buFont typeface="Wingdings" pitchFamily="2" charset="2"/>
              <a:buNone/>
            </a:pPr>
            <a:r>
              <a:rPr lang="es-CO" sz="2600" smtClean="0"/>
              <a:t>5. Imponer a los trabajadores obligaciones de carácter religioso o político, o impedirles derecho del sufragio.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198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7467600" cy="6116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O" smtClean="0"/>
              <a:t>6</a:t>
            </a:r>
            <a:r>
              <a:rPr lang="es-CO" sz="2600" smtClean="0"/>
              <a:t>. Hacer, autorizar, o tolerar propaganda política en los sitios de trabajo.</a:t>
            </a:r>
          </a:p>
          <a:p>
            <a:pPr>
              <a:buFont typeface="Wingdings" pitchFamily="2" charset="2"/>
              <a:buNone/>
            </a:pPr>
            <a:endParaRPr lang="es-CO" sz="2600" smtClean="0"/>
          </a:p>
          <a:p>
            <a:pPr>
              <a:buFont typeface="Wingdings" pitchFamily="2" charset="2"/>
              <a:buNone/>
            </a:pPr>
            <a:r>
              <a:rPr lang="es-CO" sz="2600" smtClean="0"/>
              <a:t>7. Hacer o permitir todo género de rifas, colectas . </a:t>
            </a:r>
          </a:p>
          <a:p>
            <a:pPr>
              <a:buFont typeface="Wingdings" pitchFamily="2" charset="2"/>
              <a:buNone/>
            </a:pPr>
            <a:endParaRPr lang="es-CO" sz="2600" smtClean="0"/>
          </a:p>
          <a:p>
            <a:pPr>
              <a:buFont typeface="Wingdings" pitchFamily="2" charset="2"/>
              <a:buNone/>
            </a:pPr>
            <a:r>
              <a:rPr lang="es-CO" sz="2600" smtClean="0"/>
              <a:t>8. Emplear en las certificaciones de que trata el artículo 57 cifras convencionales que tiendan a perjudicar a los interesados.</a:t>
            </a:r>
          </a:p>
          <a:p>
            <a:pPr>
              <a:buFont typeface="Wingdings" pitchFamily="2" charset="2"/>
              <a:buNone/>
            </a:pPr>
            <a:endParaRPr lang="es-CO" sz="2600" smtClean="0"/>
          </a:p>
          <a:p>
            <a:pPr>
              <a:buFont typeface="Wingdings" pitchFamily="2" charset="2"/>
              <a:buNone/>
            </a:pPr>
            <a:r>
              <a:rPr lang="es-CO" sz="2600" smtClean="0"/>
              <a:t>9. Ejecutar o autorizar cualquier acto que vulnere o restrinja los derechos de los trabajadores o que ofenda su dignidad</a:t>
            </a:r>
            <a:r>
              <a:rPr lang="es-CO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>
            <a:normAutofit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s-CO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PROHIBICIONES A LOS TRABAJADORES.                    Art. 60 c.s.t</a:t>
            </a:r>
          </a:p>
        </p:txBody>
      </p:sp>
      <p:sp>
        <p:nvSpPr>
          <p:cNvPr id="43011" name="2 Marcador de contenido"/>
          <p:cNvSpPr>
            <a:spLocks noGrp="1"/>
          </p:cNvSpPr>
          <p:nvPr>
            <p:ph sz="quarter" idx="1"/>
          </p:nvPr>
        </p:nvSpPr>
        <p:spPr>
          <a:xfrm>
            <a:off x="285750" y="1428750"/>
            <a:ext cx="8286750" cy="504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O" sz="2600" smtClean="0"/>
              <a:t>1. Sustraer de la fábrica o establecimiento, los útiles de trabajo y las materias primas o productos elaborados. </a:t>
            </a:r>
          </a:p>
          <a:p>
            <a:pPr>
              <a:buFont typeface="Wingdings" pitchFamily="2" charset="2"/>
              <a:buNone/>
            </a:pPr>
            <a:endParaRPr lang="es-CO" sz="2600" smtClean="0"/>
          </a:p>
          <a:p>
            <a:pPr>
              <a:buFont typeface="Wingdings" pitchFamily="2" charset="2"/>
              <a:buNone/>
            </a:pPr>
            <a:r>
              <a:rPr lang="es-CO" sz="2600" smtClean="0"/>
              <a:t>2. Presentarse al trabajo en estado de embriaguez o bajo la influencia de narcóticos o drogas.</a:t>
            </a:r>
          </a:p>
          <a:p>
            <a:pPr>
              <a:buFont typeface="Wingdings" pitchFamily="2" charset="2"/>
              <a:buNone/>
            </a:pPr>
            <a:endParaRPr lang="es-CO" sz="2600" smtClean="0"/>
          </a:p>
          <a:p>
            <a:pPr>
              <a:buFont typeface="Wingdings" pitchFamily="2" charset="2"/>
              <a:buNone/>
            </a:pPr>
            <a:r>
              <a:rPr lang="es-CO" sz="2600" smtClean="0"/>
              <a:t>3. Conservar armas de cualquier clase en el sitio del trabajo.</a:t>
            </a:r>
          </a:p>
          <a:p>
            <a:pPr>
              <a:buFont typeface="Wingdings" pitchFamily="2" charset="2"/>
              <a:buNone/>
            </a:pPr>
            <a:endParaRPr lang="es-CO" sz="2600" smtClean="0"/>
          </a:p>
          <a:p>
            <a:pPr>
              <a:buFont typeface="Wingdings" pitchFamily="2" charset="2"/>
              <a:buNone/>
            </a:pPr>
            <a:r>
              <a:rPr lang="es-CO" sz="2600" smtClean="0"/>
              <a:t>4. Faltar al trabajo sin justa causa.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4035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7758113" cy="6116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O" sz="2600" dirty="0" smtClean="0"/>
              <a:t>5. Disminuir intencionalmente el ritmo de ejecución del trabajo, suspender labores.</a:t>
            </a:r>
          </a:p>
          <a:p>
            <a:pPr>
              <a:buFont typeface="Wingdings" pitchFamily="2" charset="2"/>
              <a:buNone/>
            </a:pPr>
            <a:endParaRPr lang="es-CO" sz="2600" dirty="0" smtClean="0"/>
          </a:p>
          <a:p>
            <a:pPr>
              <a:buFont typeface="Wingdings" pitchFamily="2" charset="2"/>
              <a:buNone/>
            </a:pPr>
            <a:r>
              <a:rPr lang="es-CO" sz="2600" dirty="0" smtClean="0"/>
              <a:t>6. Hacer colectas, rifas y suscripciones o cualquier clase de propaganda en los lugares de trabajo. </a:t>
            </a:r>
          </a:p>
          <a:p>
            <a:pPr>
              <a:buFont typeface="Wingdings" pitchFamily="2" charset="2"/>
              <a:buNone/>
            </a:pPr>
            <a:endParaRPr lang="es-CO" sz="2600" dirty="0" smtClean="0"/>
          </a:p>
          <a:p>
            <a:pPr>
              <a:buFont typeface="Wingdings" pitchFamily="2" charset="2"/>
              <a:buNone/>
            </a:pPr>
            <a:r>
              <a:rPr lang="es-CO" sz="2600" dirty="0" smtClean="0"/>
              <a:t>7. Coartar la libertad para trabajar o no trabajar, o para afiliarse o no a un sindicato o permanecer en él o retirarse. </a:t>
            </a:r>
          </a:p>
          <a:p>
            <a:pPr>
              <a:buFont typeface="Wingdings" pitchFamily="2" charset="2"/>
              <a:buNone/>
            </a:pPr>
            <a:endParaRPr lang="es-CO" sz="2600" dirty="0" smtClean="0"/>
          </a:p>
          <a:p>
            <a:pPr>
              <a:buFont typeface="Wingdings" pitchFamily="2" charset="2"/>
              <a:buNone/>
            </a:pPr>
            <a:r>
              <a:rPr lang="es-CO" sz="2600" dirty="0" smtClean="0"/>
              <a:t>8. Usar los útiles o herramientas suministradas por el empleador en objetos distintos del trabajo contratado. 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CO" sz="3200" b="1" dirty="0" smtClean="0">
                <a:solidFill>
                  <a:schemeClr val="tx1"/>
                </a:solidFill>
              </a:rPr>
              <a:t>TERMINACIÓN DEL CONTRATO Art. 61 c.s.t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313" y="1571625"/>
            <a:ext cx="8286750" cy="4902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800" dirty="0" smtClean="0"/>
              <a:t>a). Por muerte del trabajador.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CO" sz="28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800" dirty="0" smtClean="0"/>
              <a:t>b). Por mutuo consentimiento.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CO" sz="28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800" dirty="0" smtClean="0"/>
              <a:t>c). Por expiración del plazo fijo pactado.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CO" sz="28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800" dirty="0" smtClean="0"/>
              <a:t>d). Por terminación de la obra o labor contratada.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8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800" dirty="0" smtClean="0"/>
              <a:t>e). Por liquidación o clausura definitiva de la empresa o establecimiento.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2 Marcador de contenido"/>
          <p:cNvSpPr>
            <a:spLocks noGrp="1"/>
          </p:cNvSpPr>
          <p:nvPr>
            <p:ph sz="quarter" idx="1"/>
          </p:nvPr>
        </p:nvSpPr>
        <p:spPr>
          <a:xfrm>
            <a:off x="1176366" y="527073"/>
            <a:ext cx="7467600" cy="61880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s-CO" dirty="0" smtClean="0"/>
              <a:t>f). Por suspensión de actividades por parte del empleador durante más de ciento veinte (120) días.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  <a:p>
            <a:pPr>
              <a:buFont typeface="Wingdings" pitchFamily="2" charset="2"/>
              <a:buNone/>
            </a:pPr>
            <a:r>
              <a:rPr lang="es-CO" dirty="0" smtClean="0"/>
              <a:t>g). Por sentencia ejecutoriada, es una orden expedida por un juez.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  <a:p>
            <a:pPr>
              <a:buFont typeface="Wingdings" pitchFamily="2" charset="2"/>
              <a:buNone/>
            </a:pPr>
            <a:r>
              <a:rPr lang="es-CO" dirty="0" smtClean="0"/>
              <a:t>h). Por no regresar el trabajador a su empleo.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  <a:p>
            <a:pPr>
              <a:buFont typeface="Wingdings" pitchFamily="2" charset="2"/>
              <a:buNone/>
            </a:pPr>
            <a:r>
              <a:rPr lang="es-CO" dirty="0" smtClean="0"/>
              <a:t>2. En los casos contemplados en los literales e) y f) de este artículo, el empleador deberá solicitar el correspondiente permiso al Ministerio de Trabajo y Seguridad Social e informar por escrito a sus trabajadores de este hecho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7308" y="27463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tx1"/>
                </a:solidFill>
              </a:rPr>
              <a:t>TERMINACIÓN DEL CONTRATO POR JUSTA CAUSA Art. 62 c.s.t</a:t>
            </a:r>
            <a:endParaRPr lang="es-CO" dirty="0"/>
          </a:p>
        </p:txBody>
      </p:sp>
      <p:sp>
        <p:nvSpPr>
          <p:cNvPr id="4710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62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s-CO" dirty="0" smtClean="0"/>
              <a:t>POR PARTE DEL EMPLEADOR: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  <a:p>
            <a:pPr algn="just">
              <a:buFont typeface="Wingdings" pitchFamily="2" charset="2"/>
              <a:buNone/>
            </a:pPr>
            <a:r>
              <a:rPr lang="es-CO" dirty="0" smtClean="0"/>
              <a:t>1. El haber sufrido engaño por parte del trabajador, mediante la presentación de certificados falsos.</a:t>
            </a:r>
          </a:p>
          <a:p>
            <a:pPr algn="just">
              <a:buFont typeface="Wingdings" pitchFamily="2" charset="2"/>
              <a:buNone/>
            </a:pPr>
            <a:endParaRPr lang="es-CO" dirty="0" smtClean="0"/>
          </a:p>
          <a:p>
            <a:pPr algn="just">
              <a:buFont typeface="Wingdings" pitchFamily="2" charset="2"/>
              <a:buNone/>
            </a:pPr>
            <a:r>
              <a:rPr lang="es-CO" dirty="0" smtClean="0"/>
              <a:t>2. Todo acto de violencia, malos tratamientos o grave indisciplina en que incurra el trabajador en sus labores o fuera del servicio contra el empleador, los miembros de su familia, el personal directivo o los compañeros de trabajo.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Marcador de contenido"/>
          <p:cNvSpPr>
            <a:spLocks noGrp="1"/>
          </p:cNvSpPr>
          <p:nvPr>
            <p:ph sz="quarter" idx="1"/>
          </p:nvPr>
        </p:nvSpPr>
        <p:spPr>
          <a:xfrm>
            <a:off x="714348" y="785794"/>
            <a:ext cx="8472488" cy="611663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s-CO" dirty="0" smtClean="0"/>
              <a:t>3. Todo daño material causado intencionalmente a los edificios, maquinarias y materias primas, instrumentos y demás objetos relacionados con el trabajo.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  <a:p>
            <a:pPr>
              <a:buFont typeface="Wingdings" pitchFamily="2" charset="2"/>
              <a:buNone/>
            </a:pPr>
            <a:r>
              <a:rPr lang="es-CO" dirty="0" smtClean="0"/>
              <a:t>4. Todo acto inmoral o delictuoso que el trabajador cometa en el lugar de trabajo, o en el desempeño de sus labores.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  <a:p>
            <a:pPr>
              <a:buFont typeface="Wingdings" pitchFamily="2" charset="2"/>
              <a:buNone/>
            </a:pPr>
            <a:r>
              <a:rPr lang="es-CO" dirty="0" smtClean="0"/>
              <a:t>5. Cualquier violación grave de las obligaciones o prohibiciones especiales que incumben al trabajador de acuerdo con los artículos 58 y 60 del C.S.T. </a:t>
            </a:r>
          </a:p>
          <a:p>
            <a:pPr>
              <a:buFont typeface="Wingdings" pitchFamily="2" charset="2"/>
              <a:buNone/>
            </a:pPr>
            <a:endParaRPr lang="es-CO" dirty="0" smtClean="0"/>
          </a:p>
          <a:p>
            <a:pPr>
              <a:buFont typeface="Wingdings" pitchFamily="2" charset="2"/>
              <a:buNone/>
            </a:pPr>
            <a:r>
              <a:rPr lang="es-CO" dirty="0" smtClean="0"/>
              <a:t>6. La detención preventiva del trabajador por más de treinta (30) días a menos que posteriormente sea absuelto.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9155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372455"/>
            <a:ext cx="8286750" cy="62595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O" sz="2500" dirty="0" smtClean="0"/>
              <a:t>7. Detención del trabajador por arresto correccional por mas de (8) ocho días y que la causa no sea laboral.</a:t>
            </a:r>
          </a:p>
          <a:p>
            <a:pPr>
              <a:buFont typeface="Wingdings" pitchFamily="2" charset="2"/>
              <a:buNone/>
            </a:pPr>
            <a:endParaRPr lang="es-CO" sz="2500" dirty="0" smtClean="0"/>
          </a:p>
          <a:p>
            <a:pPr>
              <a:buFont typeface="Wingdings" pitchFamily="2" charset="2"/>
              <a:buNone/>
            </a:pPr>
            <a:r>
              <a:rPr lang="es-CO" sz="2500" dirty="0" smtClean="0"/>
              <a:t>8. Que el trabajador revele los secretos técnicos o comerciales.</a:t>
            </a:r>
          </a:p>
          <a:p>
            <a:pPr>
              <a:buFont typeface="Wingdings" pitchFamily="2" charset="2"/>
              <a:buNone/>
            </a:pPr>
            <a:endParaRPr lang="es-CO" sz="2500" dirty="0" smtClean="0"/>
          </a:p>
          <a:p>
            <a:pPr>
              <a:buFont typeface="Wingdings" pitchFamily="2" charset="2"/>
              <a:buNone/>
            </a:pPr>
            <a:r>
              <a:rPr lang="es-CO" sz="2500" dirty="0" smtClean="0"/>
              <a:t>9. El deficiente rendimiento en el trabajo en relación con la capacidad del trabajador y con el rendimiento promedio en labores.</a:t>
            </a:r>
          </a:p>
          <a:p>
            <a:pPr>
              <a:buFont typeface="Wingdings" pitchFamily="2" charset="2"/>
              <a:buNone/>
            </a:pPr>
            <a:endParaRPr lang="es-CO" sz="2500" dirty="0" smtClean="0"/>
          </a:p>
          <a:p>
            <a:pPr>
              <a:buFont typeface="Wingdings" pitchFamily="2" charset="2"/>
              <a:buNone/>
            </a:pPr>
            <a:r>
              <a:rPr lang="es-CO" sz="2500" dirty="0" smtClean="0"/>
              <a:t>10. La sistemática inejecución, sin razones válidas, por parte del trabajador, de las obligaciones convencionales o legales. (llamados atención reiterativos)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358188" cy="611663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s-CO" sz="2600" dirty="0" smtClean="0"/>
              <a:t>11. Todo vicio del trabajador que perturbe la disciplina del establecimiento.</a:t>
            </a:r>
          </a:p>
          <a:p>
            <a:pPr>
              <a:buFont typeface="Wingdings" pitchFamily="2" charset="2"/>
              <a:buNone/>
            </a:pPr>
            <a:endParaRPr lang="es-CO" sz="2600" dirty="0" smtClean="0"/>
          </a:p>
          <a:p>
            <a:pPr>
              <a:buFont typeface="Wingdings" pitchFamily="2" charset="2"/>
              <a:buNone/>
            </a:pPr>
            <a:r>
              <a:rPr lang="es-CO" sz="2600" dirty="0" smtClean="0"/>
              <a:t>12. Cuando el trabajador  no acepta las medidas preventivas o curativas, prescritas por el médico del empleador o por las autoridades para evitar enfermedades o accidentes.</a:t>
            </a:r>
          </a:p>
          <a:p>
            <a:pPr>
              <a:buFont typeface="Wingdings" pitchFamily="2" charset="2"/>
              <a:buNone/>
            </a:pPr>
            <a:endParaRPr lang="es-CO" sz="2600" dirty="0" smtClean="0"/>
          </a:p>
          <a:p>
            <a:pPr>
              <a:buFont typeface="Wingdings" pitchFamily="2" charset="2"/>
              <a:buNone/>
            </a:pPr>
            <a:r>
              <a:rPr lang="es-CO" sz="2600" dirty="0" smtClean="0"/>
              <a:t>13. La ineptitud del trabajador para realizar la labor encomendada. </a:t>
            </a:r>
          </a:p>
          <a:p>
            <a:pPr>
              <a:buFont typeface="Wingdings" pitchFamily="2" charset="2"/>
              <a:buNone/>
            </a:pPr>
            <a:endParaRPr lang="es-CO" sz="2600" dirty="0" smtClean="0"/>
          </a:p>
          <a:p>
            <a:pPr>
              <a:buFont typeface="Wingdings" pitchFamily="2" charset="2"/>
              <a:buNone/>
            </a:pPr>
            <a:r>
              <a:rPr lang="es-CO" sz="2600" dirty="0" smtClean="0"/>
              <a:t>14. El reconocimiento al trabajador de la pensión de la jubilación o invalidez estando al servicio de la empresa. 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QUE CONSTITUYE SALARIO.</a:t>
            </a:r>
            <a:r>
              <a:rPr lang="es-CO" sz="3600" dirty="0" smtClean="0"/>
              <a:t/>
            </a:r>
            <a:br>
              <a:rPr lang="es-CO" sz="3600" dirty="0" smtClean="0"/>
            </a:b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/>
              <a:t>Primas diferentes a la de servicios:</a:t>
            </a:r>
          </a:p>
          <a:p>
            <a:pPr algn="ctr">
              <a:buNone/>
            </a:pPr>
            <a:r>
              <a:rPr lang="es-CO" sz="3600" dirty="0" smtClean="0"/>
              <a:t>Las primas habituales, distintas a la de servicio, que se pagan en junio y en diciembre: aquellas que el empleador paga con cierta periodicidad y son otorgadas generalmente por antigüedad, por rendimiento en la producción.</a:t>
            </a:r>
            <a:endParaRPr lang="es-CO" sz="3600" b="1" dirty="0" smtClean="0"/>
          </a:p>
          <a:p>
            <a:pPr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2 Marcador de contenido"/>
          <p:cNvSpPr>
            <a:spLocks noGrp="1"/>
          </p:cNvSpPr>
          <p:nvPr>
            <p:ph sz="quarter" idx="1"/>
          </p:nvPr>
        </p:nvSpPr>
        <p:spPr>
          <a:xfrm>
            <a:off x="528665" y="1170015"/>
            <a:ext cx="8043863" cy="6116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O" sz="2800" dirty="0" smtClean="0"/>
              <a:t>15. La enfermedad contagiosa o crónica del trabajador cuya cura no haya sido posible durante ciento ochenta (180) días. En este caso se pagan las prestaciones sociales.</a:t>
            </a:r>
          </a:p>
          <a:p>
            <a:pPr>
              <a:buFont typeface="Wingdings" pitchFamily="2" charset="2"/>
              <a:buNone/>
            </a:pPr>
            <a:endParaRPr lang="es-CO" sz="2800" dirty="0" smtClean="0"/>
          </a:p>
          <a:p>
            <a:pPr>
              <a:buFont typeface="Wingdings" pitchFamily="2" charset="2"/>
              <a:buNone/>
            </a:pPr>
            <a:r>
              <a:rPr lang="es-CO" sz="2800" dirty="0" smtClean="0"/>
              <a:t>   En los casos de los numerales 9 a 15 de este artículo, para la terminación del contrato, el empleador deberá dar aviso al trabajador con anticipación no menor de quince (15) días.</a:t>
            </a:r>
          </a:p>
          <a:p>
            <a:pPr>
              <a:buFont typeface="Wingdings" pitchFamily="2" charset="2"/>
              <a:buNone/>
            </a:pPr>
            <a:endParaRPr lang="es-CO" sz="2800" dirty="0" smtClean="0"/>
          </a:p>
          <a:p>
            <a:pPr>
              <a:buFont typeface="Wingdings" pitchFamily="2" charset="2"/>
              <a:buNone/>
            </a:pPr>
            <a:r>
              <a:rPr lang="es-CO" sz="2800" dirty="0" smtClean="0"/>
              <a:t>En todas las causales anteriores no hay indemnización.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348" y="741363"/>
            <a:ext cx="8186738" cy="61166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es-CO" dirty="0" smtClean="0"/>
              <a:t>  POR PARTE DEL TRABAJADOR: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CO" dirty="0" smtClean="0"/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dirty="0" smtClean="0"/>
              <a:t>1. El haber sufrido engaño por parte del empleador.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endParaRPr lang="es-CO" dirty="0" smtClean="0"/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dirty="0" smtClean="0"/>
              <a:t>2. Todo acto de violencia, malos tratamientos o amenazas graves inferidas por el empleador contra el trabajador y su familia.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endParaRPr lang="es-CO" dirty="0" smtClean="0"/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dirty="0" smtClean="0"/>
              <a:t>3. Cualquier acto del empleador o de sus representantes que induzca al trabajador a cometer un acto ilícito o contrario a sus convicciones políticas o religiosas. 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endParaRPr lang="es-CO" dirty="0" smtClean="0"/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dirty="0" smtClean="0"/>
              <a:t>4. Todas las circunstancias que pongan en peligro su seguridad o su salud, y que el empleador no se allane a modificar.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endParaRPr lang="es-CO" dirty="0" smtClean="0"/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endParaRPr lang="es-CO" dirty="0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1420142"/>
            <a:ext cx="8215370" cy="611663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None/>
            </a:pPr>
            <a:r>
              <a:rPr lang="es-CO" sz="2400" dirty="0" smtClean="0"/>
              <a:t>5. Todo perjuicio causado maliciosamente por el empleador al trabajador.</a:t>
            </a:r>
          </a:p>
          <a:p>
            <a:pPr algn="just">
              <a:buFont typeface="Wingdings" pitchFamily="2" charset="2"/>
              <a:buNone/>
            </a:pPr>
            <a:endParaRPr lang="es-CO" sz="2400" dirty="0" smtClean="0"/>
          </a:p>
          <a:p>
            <a:pPr algn="just">
              <a:buFont typeface="Wingdings" pitchFamily="2" charset="2"/>
              <a:buNone/>
            </a:pPr>
            <a:r>
              <a:rPr lang="es-CO" sz="2400" dirty="0" smtClean="0"/>
              <a:t>6. El incumplimiento sistemático sin razones válidas por parte del empleador, de sus obligaciones convencionales o legales. </a:t>
            </a:r>
          </a:p>
          <a:p>
            <a:pPr algn="just">
              <a:buFont typeface="Wingdings" pitchFamily="2" charset="2"/>
              <a:buNone/>
            </a:pPr>
            <a:endParaRPr lang="es-CO" sz="2400" dirty="0" smtClean="0"/>
          </a:p>
          <a:p>
            <a:pPr algn="just">
              <a:buFont typeface="Wingdings" pitchFamily="2" charset="2"/>
              <a:buNone/>
            </a:pPr>
            <a:r>
              <a:rPr lang="es-CO" sz="2400" dirty="0" smtClean="0"/>
              <a:t>7. La exigencia del empleador, de la prestación de un servicio distinto, o en lugares diversos de aquél para el cual se le contrató.</a:t>
            </a:r>
          </a:p>
          <a:p>
            <a:pPr algn="just">
              <a:buFont typeface="Wingdings" pitchFamily="2" charset="2"/>
              <a:buNone/>
            </a:pPr>
            <a:endParaRPr lang="es-CO" sz="2400" dirty="0" smtClean="0"/>
          </a:p>
          <a:p>
            <a:pPr algn="just">
              <a:buFont typeface="Wingdings" pitchFamily="2" charset="2"/>
              <a:buNone/>
            </a:pPr>
            <a:r>
              <a:rPr lang="es-CO" sz="2400" dirty="0" smtClean="0"/>
              <a:t>8. Cualquier violación grave de las obligaciones o prohibiciones que incumben al empleador, de acuerdo con los artículos 57 y 59 del C.S.T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1606" y="214313"/>
            <a:ext cx="7829550" cy="13573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b="1" dirty="0" smtClean="0">
                <a:solidFill>
                  <a:schemeClr val="tx1"/>
                </a:solidFill>
              </a:rPr>
              <a:t>TERMINACION UNILATERAL DEL CONTRATO DE TRABAJO SIN JUSTA CAUSA ART. 64. </a:t>
            </a:r>
            <a:br>
              <a:rPr lang="es-CO" sz="2700" b="1" dirty="0" smtClean="0">
                <a:solidFill>
                  <a:schemeClr val="tx1"/>
                </a:solidFill>
              </a:rPr>
            </a:br>
            <a:endParaRPr lang="es-CO" sz="2700" b="1" dirty="0" smtClean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50" y="1428750"/>
            <a:ext cx="8572500" cy="5045075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s-CO" dirty="0" smtClean="0"/>
              <a:t>   </a:t>
            </a:r>
            <a:r>
              <a:rPr lang="es-CO" sz="2800" dirty="0" smtClean="0"/>
              <a:t>En todo contrato de trabajo va envuelta la condición resolutoria por incumplimiento de lo pactado, con indemnización de perjuicios a cargo de la parte responsable.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endParaRPr lang="es-CO" sz="2800" dirty="0" smtClean="0"/>
          </a:p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800" dirty="0" smtClean="0"/>
              <a:t>CAUSAS:</a:t>
            </a:r>
          </a:p>
          <a:p>
            <a:pPr marL="514350" indent="-514350" algn="just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es-CO" sz="2800" dirty="0" smtClean="0"/>
              <a:t>Por parte del empleador, (empleador lo decide </a:t>
            </a:r>
            <a:r>
              <a:rPr lang="es-CO" sz="2800" dirty="0" err="1" smtClean="0"/>
              <a:t>Ejem</a:t>
            </a:r>
            <a:r>
              <a:rPr lang="es-CO" sz="2800" dirty="0" smtClean="0"/>
              <a:t>: hasta hoy trabaja).</a:t>
            </a:r>
          </a:p>
          <a:p>
            <a:pPr marL="514350" indent="-514350" algn="just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es-CO" sz="2800" dirty="0" smtClean="0"/>
              <a:t>El empleador da lugar a la terminación unilateral por parte del trabajador, ( empleador tuvo la culpa </a:t>
            </a:r>
            <a:r>
              <a:rPr lang="es-CO" sz="2800" dirty="0" err="1" smtClean="0"/>
              <a:t>Ejem</a:t>
            </a:r>
            <a:r>
              <a:rPr lang="es-CO" sz="2800" dirty="0" smtClean="0"/>
              <a:t>: no cumplía pago, no paga horas extras)</a:t>
            </a:r>
            <a:endParaRPr lang="es-CO" sz="2800" dirty="0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357188"/>
            <a:ext cx="7467600" cy="714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chemeClr val="tx1"/>
                </a:solidFill>
              </a:rPr>
              <a:t>En los contratos a término fijo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7467600" cy="51165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CO" sz="2800" dirty="0" smtClean="0"/>
              <a:t>El valor de los salarios correspondientes al tiempo que faltare para cumplir el plazo estipulado del contrato.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s-CO" sz="2800" dirty="0" smtClean="0"/>
          </a:p>
          <a:p>
            <a:pPr marL="457200" indent="-457200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es-CO" sz="2800" dirty="0" smtClean="0"/>
              <a:t>Ejemplo.</a:t>
            </a:r>
          </a:p>
          <a:p>
            <a:pPr marL="457200" indent="-45720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800" dirty="0" smtClean="0"/>
              <a:t>Contrato por 6 meses del 1 enero al 30 junio despido sin justa causa el 12 de mayo.</a:t>
            </a:r>
          </a:p>
          <a:p>
            <a:pPr marL="457200" indent="-457200" algn="ctr" fontAlgn="auto">
              <a:spcAft>
                <a:spcPts val="0"/>
              </a:spcAft>
              <a:buFont typeface="Wingdings"/>
              <a:buNone/>
              <a:defRPr/>
            </a:pPr>
            <a:endParaRPr lang="es-CO" sz="2800" dirty="0" smtClean="0"/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r>
              <a:rPr lang="es-CO" sz="2800" dirty="0" smtClean="0"/>
              <a:t>Indemnización por 48 días de salario.</a:t>
            </a:r>
          </a:p>
          <a:p>
            <a:pPr marL="457200" indent="-457200" fontAlgn="auto">
              <a:spcAft>
                <a:spcPts val="0"/>
              </a:spcAft>
              <a:buFont typeface="Wingdings"/>
              <a:buNone/>
              <a:defRPr/>
            </a:pPr>
            <a:endParaRPr lang="es-CO" sz="2800" dirty="0" smtClean="0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851104" cy="1143000"/>
          </a:xfrm>
        </p:spPr>
        <p:txBody>
          <a:bodyPr>
            <a:noAutofit/>
          </a:bodyPr>
          <a:lstStyle/>
          <a:p>
            <a:r>
              <a:rPr lang="es-CO" sz="3200" b="1" dirty="0" smtClean="0"/>
              <a:t>ART 47. DURACIÓN INDEFINIDA.</a:t>
            </a:r>
            <a:br>
              <a:rPr lang="es-CO" sz="3200" b="1" dirty="0" smtClean="0"/>
            </a:br>
            <a:r>
              <a:rPr lang="es-CO" sz="3600" dirty="0" smtClean="0"/>
              <a:t>(contrato a termino indefinido)</a:t>
            </a:r>
            <a:br>
              <a:rPr lang="es-CO" sz="3600" dirty="0" smtClean="0"/>
            </a:b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687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s-CO" dirty="0" smtClean="0"/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Es aquel contrato que </a:t>
            </a:r>
            <a:r>
              <a:rPr lang="es-CO" b="1" u="sng" dirty="0" smtClean="0"/>
              <a:t>no</a:t>
            </a:r>
            <a:r>
              <a:rPr lang="es-CO" dirty="0" smtClean="0"/>
              <a:t> tiene un termino de duración.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Existe mientras hayan las condiciones que lo generaron.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Puede ser verbal o escrito.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Si no hay causal de despido después del periodo de prueba hay indemnización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851104" cy="1143000"/>
          </a:xfrm>
        </p:spPr>
        <p:txBody>
          <a:bodyPr>
            <a:noAutofit/>
          </a:bodyPr>
          <a:lstStyle/>
          <a:p>
            <a:r>
              <a:rPr lang="es-CO" sz="3200" b="1" dirty="0" smtClean="0"/>
              <a:t>ART 46. CONTRATO A TERMINO FIJO.</a:t>
            </a:r>
            <a:r>
              <a:rPr lang="es-CO" sz="3600" dirty="0" smtClean="0"/>
              <a:t/>
            </a:r>
            <a:br>
              <a:rPr lang="es-CO" sz="3600" dirty="0" smtClean="0"/>
            </a:b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687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s-CO" dirty="0" smtClean="0"/>
          </a:p>
          <a:p>
            <a:pPr algn="ctr">
              <a:buNone/>
            </a:pPr>
            <a:r>
              <a:rPr lang="es-CO" dirty="0" smtClean="0"/>
              <a:t>Es aquel que tiene un termino de duración expreso, siempre tendrá que ser por escrito, y no puede ser verbal.</a:t>
            </a:r>
          </a:p>
          <a:p>
            <a:pPr algn="ctr">
              <a:buNone/>
            </a:pPr>
            <a:endParaRPr lang="es-CO" dirty="0" smtClean="0"/>
          </a:p>
          <a:p>
            <a:pPr>
              <a:buNone/>
            </a:pPr>
            <a:r>
              <a:rPr lang="es-CO" dirty="0" smtClean="0"/>
              <a:t>Hay dos clases:</a:t>
            </a:r>
          </a:p>
          <a:p>
            <a:pPr>
              <a:buNone/>
            </a:pPr>
            <a:endParaRPr lang="es-CO" dirty="0" smtClean="0"/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Termino fijo inferior 1 año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Termino fijo 1 a 3 años.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851104" cy="1143000"/>
          </a:xfrm>
        </p:spPr>
        <p:txBody>
          <a:bodyPr>
            <a:noAutofit/>
          </a:bodyPr>
          <a:lstStyle/>
          <a:p>
            <a:r>
              <a:rPr lang="es-CO" sz="3200" b="1" dirty="0" smtClean="0"/>
              <a:t>TERMINO FIJO INFERIOR A UN AÑO</a:t>
            </a:r>
            <a:br>
              <a:rPr lang="es-CO" sz="3200" b="1" dirty="0" smtClean="0"/>
            </a:br>
            <a:r>
              <a:rPr lang="es-CO" sz="3200" b="1" dirty="0" smtClean="0"/>
              <a:t>(FIJO)</a:t>
            </a:r>
            <a:r>
              <a:rPr lang="es-CO" sz="3600" dirty="0" smtClean="0"/>
              <a:t/>
            </a:r>
            <a:br>
              <a:rPr lang="es-CO" sz="3600" dirty="0" smtClean="0"/>
            </a:b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268799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s-CO" sz="2600" dirty="0" smtClean="0"/>
          </a:p>
          <a:p>
            <a:pPr algn="just"/>
            <a:r>
              <a:rPr lang="es-ES" sz="2600" dirty="0" smtClean="0"/>
              <a:t>No existe tiempo mínimo de duración (&lt;30 días sin preaviso)</a:t>
            </a:r>
          </a:p>
          <a:p>
            <a:pPr algn="just"/>
            <a:r>
              <a:rPr lang="es-ES" sz="2600" dirty="0" smtClean="0"/>
              <a:t>Periodo de prueba esta entre 18 y 60 días ó 1/5 parte del contrato</a:t>
            </a:r>
            <a:endParaRPr lang="es-CO" sz="2600" dirty="0" smtClean="0"/>
          </a:p>
          <a:p>
            <a:pPr algn="just"/>
            <a:r>
              <a:rPr lang="es-CO" sz="2600" dirty="0" smtClean="0"/>
              <a:t>Se prorroga máximo 3 veces por el mismo periodo inicial, a la 4 contratación se debe realizar mínimo por 1 año</a:t>
            </a:r>
          </a:p>
          <a:p>
            <a:pPr algn="just"/>
            <a:r>
              <a:rPr lang="es-ES" sz="2600" dirty="0" smtClean="0"/>
              <a:t>Se debe avisar con anterioridad para realizar un nuevo contrato. Cuando no se avisa el contrato se prorroga automáticamente . Se debe avisar con anticipación entre 20 y 30 días. (360 días: 30 días de anticipación)</a:t>
            </a:r>
          </a:p>
          <a:p>
            <a:pPr>
              <a:buNone/>
            </a:pPr>
            <a:r>
              <a:rPr lang="es-ES" sz="2600" dirty="0" smtClean="0"/>
              <a:t>    </a:t>
            </a:r>
            <a:endParaRPr lang="es-CO" sz="2600" dirty="0" smtClean="0"/>
          </a:p>
          <a:p>
            <a:pPr>
              <a:buNone/>
            </a:pPr>
            <a:endParaRPr lang="es-CO" sz="2600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851104" cy="1143000"/>
          </a:xfrm>
        </p:spPr>
        <p:txBody>
          <a:bodyPr>
            <a:noAutofit/>
          </a:bodyPr>
          <a:lstStyle/>
          <a:p>
            <a:r>
              <a:rPr lang="es-CO" sz="3200" b="1" dirty="0" smtClean="0"/>
              <a:t>TERMINO FIJO A UN AÑO</a:t>
            </a:r>
            <a:br>
              <a:rPr lang="es-CO" sz="3200" b="1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268799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s-CO" sz="3600" dirty="0" smtClean="0"/>
          </a:p>
          <a:p>
            <a:pPr algn="just"/>
            <a:r>
              <a:rPr lang="es-ES" sz="3600" dirty="0" smtClean="0"/>
              <a:t>Periodo de prueba 2 meses</a:t>
            </a:r>
          </a:p>
          <a:p>
            <a:pPr algn="just"/>
            <a:r>
              <a:rPr lang="es-ES" sz="3600" dirty="0" smtClean="0"/>
              <a:t>Se puede renovar indefinidamente</a:t>
            </a:r>
            <a:endParaRPr lang="es-CO" sz="3600" dirty="0" smtClean="0"/>
          </a:p>
          <a:p>
            <a:pPr algn="just"/>
            <a:r>
              <a:rPr lang="es-ES" sz="3600" dirty="0" smtClean="0"/>
              <a:t>Cuando no se avisa el contrato se prorroga  automáticamente a un año. </a:t>
            </a:r>
          </a:p>
          <a:p>
            <a:pPr>
              <a:buNone/>
            </a:pPr>
            <a:r>
              <a:rPr lang="es-ES" sz="3600" dirty="0" smtClean="0"/>
              <a:t>    </a:t>
            </a:r>
            <a:endParaRPr lang="es-CO" sz="3600" dirty="0" smtClean="0"/>
          </a:p>
          <a:p>
            <a:pPr>
              <a:buNone/>
            </a:pPr>
            <a:endParaRPr lang="es-CO" sz="3600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TRABAJO OCASIONAL O TRANSITORIO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200" dirty="0" smtClean="0"/>
              <a:t>El trabajador se contrata para realizar una actividad distinta en las normales de la empresa.</a:t>
            </a:r>
          </a:p>
          <a:p>
            <a:pPr algn="just"/>
            <a:r>
              <a:rPr lang="es-CO" sz="3200" dirty="0" smtClean="0"/>
              <a:t>Debe constar por escrito no puede durar mas de 30 días y genera salarios y prestaciones sociales es decir prima de servicios y auxilio de cesantías.</a:t>
            </a:r>
            <a:endParaRPr lang="es-CO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QUE CONSTITUYE SALARIO.</a:t>
            </a:r>
            <a:r>
              <a:rPr lang="es-CO" sz="3600" dirty="0" smtClean="0"/>
              <a:t/>
            </a:r>
            <a:br>
              <a:rPr lang="es-CO" sz="3600" dirty="0" smtClean="0"/>
            </a:b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b="1" dirty="0" smtClean="0"/>
              <a:t>Viáticos permanentes:</a:t>
            </a:r>
          </a:p>
          <a:p>
            <a:pPr algn="ctr">
              <a:buNone/>
            </a:pPr>
            <a:r>
              <a:rPr lang="es-CO" sz="3600" dirty="0" smtClean="0"/>
              <a:t>constituyen salario en aquella parte destinada a proporcionar al trabajador manutención y alojamiento; pero no en lo que sólo tenga por finalidad proporcionar los medios de transporte o los gastos de representación.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TRABAJO POR OBRA O LABOR DETERMINADA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O" sz="3200" dirty="0" smtClean="0"/>
              <a:t>Es un contrato que se utiliza en labores de construcción y obras, y dura hasta que culmine la obra.</a:t>
            </a:r>
          </a:p>
          <a:p>
            <a:pPr>
              <a:buNone/>
            </a:pPr>
            <a:endParaRPr lang="es-CO" sz="3200" dirty="0" smtClean="0"/>
          </a:p>
          <a:p>
            <a:r>
              <a:rPr lang="es-CO" sz="3200" dirty="0" smtClean="0"/>
              <a:t>Debe constar siempre por escrito y se debe determinar la labor que va a desarrollar el trabajador.</a:t>
            </a:r>
          </a:p>
          <a:p>
            <a:r>
              <a:rPr lang="es-ES" dirty="0" smtClean="0"/>
              <a:t>Se puede terminar el contrato cuando avance el 80% o mas de la obra.</a:t>
            </a:r>
            <a:endParaRPr lang="es-CO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PRESTACIÓN DE SERVICIOS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No hay pago de seguridad social</a:t>
            </a:r>
          </a:p>
          <a:p>
            <a:r>
              <a:rPr lang="es-CO" dirty="0" smtClean="0"/>
              <a:t>La obligación es de hacer algo, mas no de cumplir un horario </a:t>
            </a:r>
          </a:p>
          <a:p>
            <a:r>
              <a:rPr lang="es-CO" dirty="0" smtClean="0"/>
              <a:t>No existe subordinación permanente</a:t>
            </a:r>
          </a:p>
          <a:p>
            <a:r>
              <a:rPr lang="es-ES" sz="3200" dirty="0" smtClean="0"/>
              <a:t>No genera prestaciones sociales</a:t>
            </a:r>
            <a:endParaRPr lang="es-CO" sz="3200" dirty="0" smtClean="0"/>
          </a:p>
          <a:p>
            <a:pPr>
              <a:buNone/>
            </a:pPr>
            <a:endParaRPr lang="es-CO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08266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CONTRATO DE APRENDIZAJE  </a:t>
            </a:r>
            <a:br>
              <a:rPr lang="es-CO" sz="3200" b="1" dirty="0" smtClean="0">
                <a:solidFill>
                  <a:schemeClr val="tx1"/>
                </a:solidFill>
              </a:rPr>
            </a:br>
            <a:r>
              <a:rPr lang="es-CO" sz="3200" b="1" dirty="0" smtClean="0">
                <a:solidFill>
                  <a:schemeClr val="tx1"/>
                </a:solidFill>
              </a:rPr>
              <a:t> </a:t>
            </a:r>
            <a:r>
              <a:rPr lang="es-CO" sz="2700" b="1" dirty="0" smtClean="0">
                <a:solidFill>
                  <a:schemeClr val="tx1"/>
                </a:solidFill>
              </a:rPr>
              <a:t>(ley 789/2002 cap iv y decreto 933/2003)</a:t>
            </a:r>
            <a:endParaRPr lang="es-CO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72560" cy="5072098"/>
          </a:xfrm>
        </p:spPr>
        <p:txBody>
          <a:bodyPr>
            <a:noAutofit/>
          </a:bodyPr>
          <a:lstStyle/>
          <a:p>
            <a:pPr algn="just"/>
            <a:r>
              <a:rPr lang="es-CO" sz="2800" dirty="0" smtClean="0"/>
              <a:t>El contrato de aprendizaje es una forma especial de vinculación dentro del Derecho Laboral.</a:t>
            </a:r>
          </a:p>
          <a:p>
            <a:pPr algn="just"/>
            <a:endParaRPr lang="es-CO" sz="2800" dirty="0" smtClean="0"/>
          </a:p>
          <a:p>
            <a:pPr algn="just"/>
            <a:r>
              <a:rPr lang="es-CO" sz="2800" dirty="0" smtClean="0"/>
              <a:t> Mediante este contrato una persona natural auspiciada por un empleador va a recibir formación técnica, teórica o profesional para desempeñar una labor u oficio.</a:t>
            </a:r>
          </a:p>
          <a:p>
            <a:pPr algn="just"/>
            <a:endParaRPr lang="es-CO" sz="2800" dirty="0" smtClean="0"/>
          </a:p>
          <a:p>
            <a:pPr algn="just"/>
            <a:r>
              <a:rPr lang="es-CO" sz="2800" dirty="0" smtClean="0"/>
              <a:t>Posteriormente esta persona va tener la oportunidad de aplicar ese aprendizaje en la empresa patrocinadora.</a:t>
            </a:r>
            <a:endParaRPr lang="es-CO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54032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DECRETO 933 DE 2003 </a:t>
            </a:r>
            <a:r>
              <a:rPr lang="es-CO" sz="3200" b="1" dirty="0" smtClean="0"/>
              <a:t>Art 2°. </a:t>
            </a:r>
            <a:br>
              <a:rPr lang="es-CO" sz="3200" b="1" dirty="0" smtClean="0"/>
            </a:br>
            <a:r>
              <a:rPr lang="es-CO" sz="3200" b="1" dirty="0" smtClean="0">
                <a:solidFill>
                  <a:schemeClr val="tx1"/>
                </a:solidFill>
              </a:rPr>
              <a:t>CARACTERÍSTICAS  PRINCIPALES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972452" cy="5259530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800" dirty="0" smtClean="0"/>
              <a:t>Necesariamente debe de ser por escrito.</a:t>
            </a:r>
          </a:p>
          <a:p>
            <a:pPr algn="just"/>
            <a:r>
              <a:rPr lang="es-CO" sz="2800" dirty="0" smtClean="0"/>
              <a:t>No debe de ser superior a 2 años.</a:t>
            </a:r>
          </a:p>
          <a:p>
            <a:pPr algn="just"/>
            <a:r>
              <a:rPr lang="es-CO" sz="2800" dirty="0" smtClean="0"/>
              <a:t>No se le paga un salario si no lo que la ley llama apoyo de sostenimiento pagando así:</a:t>
            </a:r>
          </a:p>
          <a:p>
            <a:pPr algn="just">
              <a:buNone/>
            </a:pPr>
            <a:r>
              <a:rPr lang="es-CO" sz="2800" dirty="0" smtClean="0"/>
              <a:t> </a:t>
            </a:r>
          </a:p>
          <a:p>
            <a:pPr algn="just">
              <a:buFontTx/>
              <a:buChar char="-"/>
            </a:pPr>
            <a:r>
              <a:rPr lang="es-CO" sz="2800" dirty="0" smtClean="0"/>
              <a:t>Parte electiva: (estudiar) va a recibir la formación técnica teórica o profesional recibirá 50% SMLV ($283.350).</a:t>
            </a:r>
          </a:p>
          <a:p>
            <a:pPr algn="just">
              <a:buFontTx/>
              <a:buChar char="-"/>
            </a:pPr>
            <a:endParaRPr lang="es-CO" sz="2800" dirty="0" smtClean="0"/>
          </a:p>
          <a:p>
            <a:pPr algn="just">
              <a:buFontTx/>
              <a:buChar char="-"/>
            </a:pPr>
            <a:r>
              <a:rPr lang="es-CO" sz="2800" dirty="0" smtClean="0"/>
              <a:t>Parte practica (empresa) se le paga el 75% SMLV ($425.025).</a:t>
            </a:r>
            <a:endParaRPr lang="es-CO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812652"/>
            <a:ext cx="7972452" cy="6045348"/>
          </a:xfrm>
        </p:spPr>
        <p:txBody>
          <a:bodyPr>
            <a:noAutofit/>
          </a:bodyPr>
          <a:lstStyle/>
          <a:p>
            <a:r>
              <a:rPr lang="es-CO" sz="2800" dirty="0" smtClean="0"/>
              <a:t>Si el aprendiz es estudiante universitario recibirán el 100% del </a:t>
            </a:r>
            <a:r>
              <a:rPr lang="es-CO" sz="2800" dirty="0" err="1" smtClean="0"/>
              <a:t>SMLV</a:t>
            </a:r>
            <a:r>
              <a:rPr lang="es-CO" sz="2800" dirty="0" smtClean="0"/>
              <a:t> ($566.700).</a:t>
            </a:r>
          </a:p>
          <a:p>
            <a:r>
              <a:rPr lang="es-CO" sz="2800" dirty="0" smtClean="0"/>
              <a:t>El aprendiz no devenga  prestaciones sociales, no tiene derecho a liquidación prestaciones sociales.</a:t>
            </a:r>
          </a:p>
          <a:p>
            <a:r>
              <a:rPr lang="es-CO" sz="2800" dirty="0" smtClean="0"/>
              <a:t>En cuanto seguridad social:</a:t>
            </a:r>
          </a:p>
          <a:p>
            <a:pPr>
              <a:buNone/>
            </a:pPr>
            <a:r>
              <a:rPr lang="es-CO" sz="2800" dirty="0" smtClean="0"/>
              <a:t>- Riesgos profesionales: se afilia durante la etapa practica de cuenta de la empresa.</a:t>
            </a:r>
          </a:p>
          <a:p>
            <a:pPr>
              <a:buNone/>
            </a:pPr>
            <a:r>
              <a:rPr lang="es-CO" sz="2800" dirty="0" smtClean="0"/>
              <a:t>- Salud: tanto en la etapa electiva como la practica tiene que estar afiliado por cuenta de la empresa y asume el 100% cotización.</a:t>
            </a:r>
          </a:p>
          <a:p>
            <a:pPr>
              <a:buNone/>
            </a:pPr>
            <a:r>
              <a:rPr lang="es-CO" sz="2800" dirty="0" smtClean="0"/>
              <a:t>- Pensión: no hay obligación en ninguna etapa.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835696" y="188640"/>
            <a:ext cx="627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/>
              <a:t>CARACTERÍSTICAS  PRINCIPALES</a:t>
            </a:r>
            <a:endParaRPr lang="es-CO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/>
            </a:r>
            <a:br>
              <a:rPr lang="es-ES" sz="3200" b="1" dirty="0" smtClean="0">
                <a:solidFill>
                  <a:schemeClr val="tx1"/>
                </a:solidFill>
              </a:rPr>
            </a:br>
            <a:r>
              <a:rPr lang="es-CO" sz="3200" b="1" dirty="0" smtClean="0"/>
              <a:t>MONETIZACIÓN</a:t>
            </a:r>
            <a:endParaRPr lang="es-CO" sz="3200" b="1" dirty="0" smtClean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972452" cy="5259530"/>
          </a:xfrm>
        </p:spPr>
        <p:txBody>
          <a:bodyPr>
            <a:normAutofit fontScale="92500"/>
          </a:bodyPr>
          <a:lstStyle/>
          <a:p>
            <a:pPr algn="just"/>
            <a:r>
              <a:rPr lang="es-CO" sz="2800" dirty="0" smtClean="0"/>
              <a:t>La cuota de aprendizaje es susceptible de monetizarse, puesto que la ley contempla esta opción para los empresarios que no desean contratar aprendices</a:t>
            </a:r>
          </a:p>
          <a:p>
            <a:pPr algn="just"/>
            <a:r>
              <a:rPr lang="es-ES" sz="2800" dirty="0" smtClean="0"/>
              <a:t>La empresa tiene entre  15 y 20 empleados , 1 aprendiz</a:t>
            </a:r>
          </a:p>
          <a:p>
            <a:pPr algn="just"/>
            <a:r>
              <a:rPr lang="es-ES" sz="2800" dirty="0" smtClean="0"/>
              <a:t>Otro aprendiz adicional por cada fracción de 10 en adelante</a:t>
            </a:r>
          </a:p>
          <a:p>
            <a:pPr algn="just"/>
            <a:r>
              <a:rPr lang="es-ES" sz="2800" dirty="0" smtClean="0"/>
              <a:t>No aportan las empresas publicas, mixtas  y constructoras (1%nomina)</a:t>
            </a:r>
          </a:p>
          <a:p>
            <a:pPr algn="just">
              <a:buNone/>
            </a:pPr>
            <a:endParaRPr lang="es-ES" sz="2800" dirty="0" smtClean="0"/>
          </a:p>
          <a:p>
            <a:pPr algn="just"/>
            <a:r>
              <a:rPr lang="es-ES" sz="2800" dirty="0" smtClean="0"/>
              <a:t>La monetización será calculada multiplicando el numero de empleados por un </a:t>
            </a:r>
            <a:r>
              <a:rPr lang="es-ES" sz="2800" dirty="0" err="1" smtClean="0"/>
              <a:t>SMLVM</a:t>
            </a:r>
            <a:r>
              <a:rPr lang="es-ES" sz="2800" dirty="0" smtClean="0"/>
              <a:t> por 5%.</a:t>
            </a:r>
            <a:endParaRPr lang="es-CO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3600" dirty="0" smtClean="0"/>
              <a:t/>
            </a:r>
            <a:br>
              <a:rPr lang="es-CO" sz="3600" dirty="0" smtClean="0"/>
            </a:b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54551"/>
          </a:xfrm>
        </p:spPr>
        <p:txBody>
          <a:bodyPr>
            <a:normAutofit/>
          </a:bodyPr>
          <a:lstStyle/>
          <a:p>
            <a:pPr>
              <a:buNone/>
            </a:pPr>
            <a:endParaRPr lang="es-CO" sz="4000" dirty="0" smtClean="0"/>
          </a:p>
          <a:p>
            <a:pPr>
              <a:buNone/>
            </a:pPr>
            <a:endParaRPr lang="es-CO" sz="4000" dirty="0" smtClean="0"/>
          </a:p>
          <a:p>
            <a:pPr algn="ctr">
              <a:buNone/>
            </a:pPr>
            <a:r>
              <a:rPr lang="es-CO" sz="8800" b="1" dirty="0" smtClean="0"/>
              <a:t>Gracias…..</a:t>
            </a:r>
          </a:p>
          <a:p>
            <a:pPr algn="ctr">
              <a:buNone/>
            </a:pPr>
            <a:endParaRPr lang="es-CO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5400" b="1" dirty="0" smtClean="0"/>
              <a:t>DEVENGADO</a:t>
            </a:r>
            <a:r>
              <a:rPr lang="es-CO" sz="3600" dirty="0" smtClean="0"/>
              <a:t/>
            </a:r>
            <a:br>
              <a:rPr lang="es-CO" sz="3600" dirty="0" smtClean="0"/>
            </a:b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endParaRPr lang="es-CO" sz="4000" dirty="0" smtClean="0"/>
          </a:p>
          <a:p>
            <a:pPr algn="ctr">
              <a:buNone/>
            </a:pPr>
            <a:endParaRPr lang="es-CO" sz="4000" b="1" dirty="0" smtClean="0"/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714348" y="1785926"/>
            <a:ext cx="2462214" cy="3357586"/>
            <a:chOff x="1824" y="633"/>
            <a:chExt cx="2834" cy="2849"/>
          </a:xfrm>
        </p:grpSpPr>
        <p:sp>
          <p:nvSpPr>
            <p:cNvPr id="3891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/>
            </a:p>
          </p:txBody>
        </p:sp>
        <p:sp>
          <p:nvSpPr>
            <p:cNvPr id="3891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/>
            </a:p>
          </p:txBody>
        </p:sp>
        <p:sp>
          <p:nvSpPr>
            <p:cNvPr id="3891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/>
            </a:p>
          </p:txBody>
        </p:sp>
        <p:sp>
          <p:nvSpPr>
            <p:cNvPr id="3891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/>
            </a:p>
          </p:txBody>
        </p:sp>
      </p:grpSp>
      <p:sp>
        <p:nvSpPr>
          <p:cNvPr id="38919" name="Litebulb"/>
          <p:cNvSpPr>
            <a:spLocks noEditPoints="1" noChangeArrowheads="1"/>
          </p:cNvSpPr>
          <p:nvPr/>
        </p:nvSpPr>
        <p:spPr bwMode="auto">
          <a:xfrm>
            <a:off x="6143636" y="4214818"/>
            <a:ext cx="1752602" cy="178595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4143372" y="1857364"/>
            <a:ext cx="421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/>
              <a:t>Construyamos el devengado….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51104" cy="939784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QUE CONSTITUYE SALARIO.</a:t>
            </a:r>
            <a: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CO" sz="3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C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/>
              <a:t>Porcentajes sobre ventas y comisiones:</a:t>
            </a:r>
          </a:p>
          <a:p>
            <a:pPr algn="ctr">
              <a:buNone/>
            </a:pPr>
            <a:r>
              <a:rPr lang="es-CO" sz="3600" dirty="0" smtClean="0"/>
              <a:t>Valor o porcentaje que depende del monto de las ventas, el valor de los mismos no podrá ser inferior al salario mínimo legal vigente; si esto ocurre, el empleador debe ajustar la diferencia.</a:t>
            </a:r>
          </a:p>
        </p:txBody>
      </p:sp>
    </p:spTree>
    <p:extLst>
      <p:ext uri="{BB962C8B-B14F-4D97-AF65-F5344CB8AC3E}">
        <p14:creationId xmlns:p14="http://schemas.microsoft.com/office/powerpoint/2010/main" val="3325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0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plantilla001</Template>
  <TotalTime>1644</TotalTime>
  <Words>4312</Words>
  <Application>Microsoft Office PowerPoint</Application>
  <PresentationFormat>Presentación en pantalla (4:3)</PresentationFormat>
  <Paragraphs>591</Paragraphs>
  <Slides>87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87</vt:i4>
      </vt:variant>
    </vt:vector>
  </HeadingPairs>
  <TitlesOfParts>
    <vt:vector size="88" baseType="lpstr">
      <vt:lpstr>plantilla001</vt:lpstr>
      <vt:lpstr> </vt:lpstr>
      <vt:lpstr>Vincular a las personas seleccionadas, de acuerdo con las normas legales vigentes, políticas y procedimientos establecidos por la organización.   Vladimir Arenas Crespo SENA</vt:lpstr>
      <vt:lpstr>Presentación de PowerPoint</vt:lpstr>
      <vt:lpstr>Presentación de PowerPoint</vt:lpstr>
      <vt:lpstr>SALARIO ART. 127. ELEMENTOS INTEGRANTES.</vt:lpstr>
      <vt:lpstr>QUE CONSTITUYE SALARIO. </vt:lpstr>
      <vt:lpstr>QUE CONSTITUYE SALARIO. </vt:lpstr>
      <vt:lpstr>QUE CONSTITUYE SALARIO. </vt:lpstr>
      <vt:lpstr>QUE CONSTITUYE SALARIO. </vt:lpstr>
      <vt:lpstr>QUE CONSTITUYE SALARIO. </vt:lpstr>
      <vt:lpstr>QUE CONSTITUYE SALARIO. </vt:lpstr>
      <vt:lpstr>ART 128. PAGOS QUE NO CONSTITUYEN SALARIOS.</vt:lpstr>
      <vt:lpstr>QUE NO CONSTITUYE SALARIO.</vt:lpstr>
      <vt:lpstr>QUE NO CONSTITUYE SALARIO. </vt:lpstr>
      <vt:lpstr>ALGUNOS DATOS </vt:lpstr>
      <vt:lpstr>CLASES DE SALARIO. </vt:lpstr>
      <vt:lpstr>Limitaciones salario en especie </vt:lpstr>
      <vt:lpstr>ART 133 y 134. JORNAL Y SUELDO </vt:lpstr>
      <vt:lpstr>ART 145 C.S.T SALARIO MINIMO </vt:lpstr>
      <vt:lpstr>ART 146. FACTORES PARA FIJARLO </vt:lpstr>
      <vt:lpstr>AUXILIO DE TRANSPORTE. </vt:lpstr>
      <vt:lpstr>SALARIO INTEGRAL. </vt:lpstr>
      <vt:lpstr>EMPRESA</vt:lpstr>
      <vt:lpstr>TIPOS DE EMPRESA Según tamaño</vt:lpstr>
      <vt:lpstr>TIPOS DE EMPRESA Según Actividad</vt:lpstr>
      <vt:lpstr>TIPOS DE EMPRESA Según la Propiedad del Capital</vt:lpstr>
      <vt:lpstr>TIPOS DE EMPRESA Según el Destino de los Beneficios</vt:lpstr>
      <vt:lpstr>TIPOS DE EMPRESA Según su ámbito de actuación</vt:lpstr>
      <vt:lpstr>TIPOS DE EMPRESA Según la cuota de mercado</vt:lpstr>
      <vt:lpstr>TIPOS DE EMPRESA Según la forma jurídica</vt:lpstr>
      <vt:lpstr>Historia legislación laboral</vt:lpstr>
      <vt:lpstr>¿ Que es legislación laboral?</vt:lpstr>
      <vt:lpstr>AREAS QUE RIGE EL DERECHO LABORAL:</vt:lpstr>
      <vt:lpstr>SEGURIDAD SOCIAL</vt:lpstr>
      <vt:lpstr>Presentación de PowerPoint</vt:lpstr>
      <vt:lpstr>DEFINICIÓN DE TRABAJO.</vt:lpstr>
      <vt:lpstr>RELACIÓN DE TRABAJO</vt:lpstr>
      <vt:lpstr>CONTRATO DE  TRABAJO                Art. 22 C.S.T</vt:lpstr>
      <vt:lpstr>ELEMENTOS DEL CONTRATO DE  TRABAJO. Art. 23 C.S.T</vt:lpstr>
      <vt:lpstr>MENOR DE EDAD</vt:lpstr>
      <vt:lpstr>Presentación de PowerPoint</vt:lpstr>
      <vt:lpstr>Presentación de PowerPoint</vt:lpstr>
      <vt:lpstr>¡En lo laboral prima la realidad sobre las formalidades</vt:lpstr>
      <vt:lpstr>CONTRATO VERBAL</vt:lpstr>
      <vt:lpstr>REQUISITOS MÍNIMOS QUE SE DEBE TENER EN UN CONTRATO VERBAL:</vt:lpstr>
      <vt:lpstr>REQUISITOS MÍNIMOS QUE SE DEBE TENER EN UN CONTRATO VERBAL:</vt:lpstr>
      <vt:lpstr>CASOS EN LOS CUALES EL TRABAJO PUEDE SER GRATUITO</vt:lpstr>
      <vt:lpstr>La delgada línea que separa estos casos de una relación laboral remunerada</vt:lpstr>
      <vt:lpstr>REQUISITOS MÍNIMOS QUE SE DEBE TENER EN UN CONTRATO VERBAL:</vt:lpstr>
      <vt:lpstr>Tampoco debemos olvidar…</vt:lpstr>
      <vt:lpstr>¿Como se prueba un Contrato de Trabajo Verbal?</vt:lpstr>
      <vt:lpstr> CONTRATO ESCRITO</vt:lpstr>
      <vt:lpstr>OBLIGACIONES Y DERECHOS QUE EMANAN  DE LA RELACION LABORAL. </vt:lpstr>
      <vt:lpstr>OBLIGACIONES Y DERECHOS QUE EMANAN  DELA RELACION LABORAL.</vt:lpstr>
      <vt:lpstr>OBLIGACIONES Y DERECHOS QUE EMANAN  DELA RELACION LABORAL.</vt:lpstr>
      <vt:lpstr>Obligaciones del trabajador: ART. 58 C.S.T </vt:lpstr>
      <vt:lpstr>Presentación de PowerPoint</vt:lpstr>
      <vt:lpstr>PROHIBICIONES A LOS EMPLEADORES art. 59 c.s.t</vt:lpstr>
      <vt:lpstr>Presentación de PowerPoint</vt:lpstr>
      <vt:lpstr>Presentación de PowerPoint</vt:lpstr>
      <vt:lpstr>Presentación de PowerPoint</vt:lpstr>
      <vt:lpstr>PROHIBICIONES A LOS TRABAJADORES.                    Art. 60 c.s.t</vt:lpstr>
      <vt:lpstr>Presentación de PowerPoint</vt:lpstr>
      <vt:lpstr>TERMINACIÓN DEL CONTRATO Art. 61 c.s.t</vt:lpstr>
      <vt:lpstr>Presentación de PowerPoint</vt:lpstr>
      <vt:lpstr>TERMINACIÓN DEL CONTRATO POR JUSTA CAUSA Art. 62 c.s.t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TERMINACION UNILATERAL DEL CONTRATO DE TRABAJO SIN JUSTA CAUSA ART. 64.  </vt:lpstr>
      <vt:lpstr>En los contratos a término fijo</vt:lpstr>
      <vt:lpstr>ART 47. DURACIÓN INDEFINIDA. (contrato a termino indefinido) </vt:lpstr>
      <vt:lpstr>ART 46. CONTRATO A TERMINO FIJO. </vt:lpstr>
      <vt:lpstr>TERMINO FIJO INFERIOR A UN AÑO (FIJO) </vt:lpstr>
      <vt:lpstr>TERMINO FIJO A UN AÑO  </vt:lpstr>
      <vt:lpstr>TRABAJO OCASIONAL O TRANSITORIO</vt:lpstr>
      <vt:lpstr>TRABAJO POR OBRA O LABOR DETERMINADA</vt:lpstr>
      <vt:lpstr>PRESTACIÓN DE SERVICIOS</vt:lpstr>
      <vt:lpstr>CONTRATO DE APRENDIZAJE    (ley 789/2002 cap iv y decreto 933/2003)</vt:lpstr>
      <vt:lpstr>DECRETO 933 DE 2003 Art 2°.  CARACTERÍSTICAS  PRINCIPALES</vt:lpstr>
      <vt:lpstr>Presentación de PowerPoint</vt:lpstr>
      <vt:lpstr> MONETIZACIÓN</vt:lpstr>
      <vt:lpstr> </vt:lpstr>
      <vt:lpstr>DEVENGADO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Diego Mauricio Alba Patiño</dc:creator>
  <cp:lastModifiedBy>Usuario de Windows</cp:lastModifiedBy>
  <cp:revision>180</cp:revision>
  <dcterms:created xsi:type="dcterms:W3CDTF">2011-04-06T16:25:40Z</dcterms:created>
  <dcterms:modified xsi:type="dcterms:W3CDTF">2014-05-30T00:20:25Z</dcterms:modified>
</cp:coreProperties>
</file>